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57" r:id="rId3"/>
    <p:sldId id="285" r:id="rId4"/>
    <p:sldId id="258" r:id="rId5"/>
    <p:sldId id="263" r:id="rId6"/>
    <p:sldId id="264" r:id="rId7"/>
    <p:sldId id="259" r:id="rId8"/>
    <p:sldId id="260" r:id="rId9"/>
    <p:sldId id="261" r:id="rId10"/>
    <p:sldId id="265" r:id="rId11"/>
    <p:sldId id="268" r:id="rId12"/>
    <p:sldId id="267" r:id="rId13"/>
    <p:sldId id="269" r:id="rId14"/>
    <p:sldId id="270" r:id="rId15"/>
    <p:sldId id="275" r:id="rId16"/>
    <p:sldId id="276" r:id="rId17"/>
    <p:sldId id="271" r:id="rId18"/>
    <p:sldId id="277" r:id="rId19"/>
    <p:sldId id="278" r:id="rId20"/>
    <p:sldId id="279" r:id="rId21"/>
    <p:sldId id="272" r:id="rId22"/>
    <p:sldId id="274" r:id="rId23"/>
    <p:sldId id="273" r:id="rId24"/>
    <p:sldId id="280" r:id="rId25"/>
    <p:sldId id="284" r:id="rId26"/>
    <p:sldId id="281" r:id="rId27"/>
    <p:sldId id="286" r:id="rId28"/>
    <p:sldId id="287"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264" autoAdjust="0"/>
  </p:normalViewPr>
  <p:slideViewPr>
    <p:cSldViewPr snapToGrid="0" snapToObjects="1">
      <p:cViewPr>
        <p:scale>
          <a:sx n="90" d="100"/>
          <a:sy n="90" d="100"/>
        </p:scale>
        <p:origin x="-1528" y="45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0E6E77-3283-344D-9AC2-FD5DD182305F}" type="datetimeFigureOut">
              <a:rPr lang="en-US" smtClean="0"/>
              <a:t>1/19/15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36A4C59-9997-D64D-B418-4F4AB05D75FD}" type="slidenum">
              <a:rPr lang="en-US" smtClean="0"/>
              <a:t>‹#›</a:t>
            </a:fld>
            <a:endParaRPr lang="en-US"/>
          </a:p>
        </p:txBody>
      </p:sp>
    </p:spTree>
    <p:extLst>
      <p:ext uri="{BB962C8B-B14F-4D97-AF65-F5344CB8AC3E}">
        <p14:creationId xmlns:p14="http://schemas.microsoft.com/office/powerpoint/2010/main" val="248258740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Content, context and structure – pull</a:t>
            </a:r>
            <a:r>
              <a:rPr lang="en-US" baseline="0" dirty="0" smtClean="0"/>
              <a:t> that forward as a framing</a:t>
            </a:r>
          </a:p>
          <a:p>
            <a:endParaRPr lang="en-US" baseline="0" dirty="0" smtClean="0"/>
          </a:p>
          <a:p>
            <a:r>
              <a:rPr lang="en-US" baseline="0" dirty="0" smtClean="0"/>
              <a:t>Foreshadow the ecological metaphor</a:t>
            </a:r>
          </a:p>
        </p:txBody>
      </p:sp>
      <p:sp>
        <p:nvSpPr>
          <p:cNvPr id="4" name="Slide Number Placeholder 3"/>
          <p:cNvSpPr>
            <a:spLocks noGrp="1"/>
          </p:cNvSpPr>
          <p:nvPr>
            <p:ph type="sldNum" sz="quarter" idx="10"/>
          </p:nvPr>
        </p:nvSpPr>
        <p:spPr/>
        <p:txBody>
          <a:bodyPr/>
          <a:lstStyle/>
          <a:p>
            <a:fld id="{036A4C59-9997-D64D-B418-4F4AB05D75FD}" type="slidenum">
              <a:rPr lang="en-US" smtClean="0"/>
              <a:t>2</a:t>
            </a:fld>
            <a:endParaRPr lang="en-US"/>
          </a:p>
        </p:txBody>
      </p:sp>
    </p:spTree>
    <p:extLst>
      <p:ext uri="{BB962C8B-B14F-4D97-AF65-F5344CB8AC3E}">
        <p14:creationId xmlns:p14="http://schemas.microsoft.com/office/powerpoint/2010/main" val="25475423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your packet – there’s a citation</a:t>
            </a:r>
            <a:r>
              <a:rPr lang="en-US" baseline="0" dirty="0" smtClean="0"/>
              <a:t> to this plus their web resources</a:t>
            </a:r>
          </a:p>
          <a:p>
            <a:endParaRPr lang="en-US" baseline="0" dirty="0" smtClean="0"/>
          </a:p>
          <a:p>
            <a:r>
              <a:rPr lang="en-US" baseline="0" dirty="0" smtClean="0"/>
              <a:t>How and why Data One simplified this</a:t>
            </a:r>
            <a:endParaRPr lang="en-US" dirty="0"/>
          </a:p>
        </p:txBody>
      </p:sp>
      <p:sp>
        <p:nvSpPr>
          <p:cNvPr id="4" name="Slide Number Placeholder 3"/>
          <p:cNvSpPr>
            <a:spLocks noGrp="1"/>
          </p:cNvSpPr>
          <p:nvPr>
            <p:ph type="sldNum" sz="quarter" idx="10"/>
          </p:nvPr>
        </p:nvSpPr>
        <p:spPr/>
        <p:txBody>
          <a:bodyPr/>
          <a:lstStyle/>
          <a:p>
            <a:fld id="{036A4C59-9997-D64D-B418-4F4AB05D75FD}" type="slidenum">
              <a:rPr lang="en-US" smtClean="0"/>
              <a:t>26</a:t>
            </a:fld>
            <a:endParaRPr lang="en-US"/>
          </a:p>
        </p:txBody>
      </p:sp>
    </p:spTree>
    <p:extLst>
      <p:ext uri="{BB962C8B-B14F-4D97-AF65-F5344CB8AC3E}">
        <p14:creationId xmlns:p14="http://schemas.microsoft.com/office/powerpoint/2010/main" val="2387262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Research</a:t>
            </a:r>
            <a:r>
              <a:rPr lang="en-US" baseline="0" dirty="0" smtClean="0"/>
              <a:t> data don’t spontaneously </a:t>
            </a:r>
            <a:r>
              <a:rPr lang="en-US" baseline="0" dirty="0" err="1" smtClean="0"/>
              <a:t>genreate</a:t>
            </a:r>
            <a:r>
              <a:rPr lang="en-US" baseline="0" dirty="0" smtClean="0"/>
              <a:t> – they’re created through research, and over time.</a:t>
            </a:r>
          </a:p>
          <a:p>
            <a:endParaRPr lang="en-US" baseline="0" dirty="0" smtClean="0"/>
          </a:p>
          <a:p>
            <a:r>
              <a:rPr lang="en-US" baseline="0" dirty="0" smtClean="0"/>
              <a:t>- Lifecycle models </a:t>
            </a:r>
            <a:r>
              <a:rPr lang="en-US" baseline="0" dirty="0" err="1" smtClean="0"/>
              <a:t>giveus</a:t>
            </a:r>
            <a:r>
              <a:rPr lang="en-US" baseline="0" dirty="0" smtClean="0"/>
              <a:t> an evolutionary metaphor and model</a:t>
            </a:r>
            <a:endParaRPr lang="en-US" dirty="0"/>
          </a:p>
        </p:txBody>
      </p:sp>
      <p:sp>
        <p:nvSpPr>
          <p:cNvPr id="4" name="Slide Number Placeholder 3"/>
          <p:cNvSpPr>
            <a:spLocks noGrp="1"/>
          </p:cNvSpPr>
          <p:nvPr>
            <p:ph type="sldNum" sz="quarter" idx="10"/>
          </p:nvPr>
        </p:nvSpPr>
        <p:spPr/>
        <p:txBody>
          <a:bodyPr/>
          <a:lstStyle/>
          <a:p>
            <a:fld id="{036A4C59-9997-D64D-B418-4F4AB05D75FD}" type="slidenum">
              <a:rPr lang="en-US" smtClean="0"/>
              <a:t>3</a:t>
            </a:fld>
            <a:endParaRPr lang="en-US"/>
          </a:p>
        </p:txBody>
      </p:sp>
    </p:spTree>
    <p:extLst>
      <p:ext uri="{BB962C8B-B14F-4D97-AF65-F5344CB8AC3E}">
        <p14:creationId xmlns:p14="http://schemas.microsoft.com/office/powerpoint/2010/main" val="289999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Additionally</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036A4C59-9997-D64D-B418-4F4AB05D75FD}" type="slidenum">
              <a:rPr lang="en-US" smtClean="0"/>
              <a:t>4</a:t>
            </a:fld>
            <a:endParaRPr lang="en-US"/>
          </a:p>
        </p:txBody>
      </p:sp>
    </p:spTree>
    <p:extLst>
      <p:ext uri="{BB962C8B-B14F-4D97-AF65-F5344CB8AC3E}">
        <p14:creationId xmlns:p14="http://schemas.microsoft.com/office/powerpoint/2010/main" val="1792326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if</a:t>
            </a:r>
            <a:r>
              <a:rPr lang="en-US" baseline="0" dirty="0" smtClean="0"/>
              <a:t> you’re asked to curate any of the three data sources shown here?</a:t>
            </a:r>
          </a:p>
          <a:p>
            <a:pPr marL="171450" indent="-171450">
              <a:buFontTx/>
              <a:buChar char="-"/>
            </a:pPr>
            <a:r>
              <a:rPr lang="en-US" baseline="0" dirty="0" smtClean="0"/>
              <a:t>Repository policies and practices embedded in a lifecycle approach can help you avoid a loss of context – </a:t>
            </a:r>
          </a:p>
          <a:p>
            <a:pPr marL="171450" indent="-171450">
              <a:buFontTx/>
              <a:buChar char="-"/>
            </a:pPr>
            <a:r>
              <a:rPr lang="en-US" baseline="0" dirty="0" smtClean="0"/>
              <a:t>Further, a lifecycle approach can help you in your detective work to recover context in cases like these where it is inevitably lost.</a:t>
            </a:r>
          </a:p>
        </p:txBody>
      </p:sp>
      <p:sp>
        <p:nvSpPr>
          <p:cNvPr id="4" name="Slide Number Placeholder 3"/>
          <p:cNvSpPr>
            <a:spLocks noGrp="1"/>
          </p:cNvSpPr>
          <p:nvPr>
            <p:ph type="sldNum" sz="quarter" idx="10"/>
          </p:nvPr>
        </p:nvSpPr>
        <p:spPr/>
        <p:txBody>
          <a:bodyPr/>
          <a:lstStyle/>
          <a:p>
            <a:fld id="{036A4C59-9997-D64D-B418-4F4AB05D75FD}" type="slidenum">
              <a:rPr lang="en-US" smtClean="0"/>
              <a:t>5</a:t>
            </a:fld>
            <a:endParaRPr lang="en-US"/>
          </a:p>
        </p:txBody>
      </p:sp>
    </p:spTree>
    <p:extLst>
      <p:ext uri="{BB962C8B-B14F-4D97-AF65-F5344CB8AC3E}">
        <p14:creationId xmlns:p14="http://schemas.microsoft.com/office/powerpoint/2010/main" val="3415892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spend some time explaining this – highlight each portion like in IDCC slides</a:t>
            </a:r>
          </a:p>
          <a:p>
            <a:endParaRPr lang="en-US" baseline="0" dirty="0" smtClean="0"/>
          </a:p>
          <a:p>
            <a:r>
              <a:rPr lang="en-US" dirty="0" smtClean="0"/>
              <a:t>SIP: Submission information package</a:t>
            </a:r>
          </a:p>
          <a:p>
            <a:r>
              <a:rPr lang="en-US" dirty="0" smtClean="0"/>
              <a:t>AIP: Archival information package</a:t>
            </a:r>
          </a:p>
          <a:p>
            <a:r>
              <a:rPr lang="en-US" dirty="0" smtClean="0"/>
              <a:t>DIP: Dissemination information package</a:t>
            </a:r>
          </a:p>
          <a:p>
            <a:r>
              <a:rPr lang="en-US" dirty="0" smtClean="0"/>
              <a:t>Functional Entities: </a:t>
            </a:r>
          </a:p>
          <a:p>
            <a:pPr lvl="1"/>
            <a:r>
              <a:rPr lang="en-US" dirty="0" smtClean="0"/>
              <a:t>Ingest; Archival Storage; Data management; Administration; Access</a:t>
            </a:r>
          </a:p>
          <a:p>
            <a:endParaRPr lang="en-US" dirty="0"/>
          </a:p>
        </p:txBody>
      </p:sp>
      <p:sp>
        <p:nvSpPr>
          <p:cNvPr id="4" name="Slide Number Placeholder 3"/>
          <p:cNvSpPr>
            <a:spLocks noGrp="1"/>
          </p:cNvSpPr>
          <p:nvPr>
            <p:ph type="sldNum" sz="quarter" idx="10"/>
          </p:nvPr>
        </p:nvSpPr>
        <p:spPr/>
        <p:txBody>
          <a:bodyPr/>
          <a:lstStyle/>
          <a:p>
            <a:fld id="{036A4C59-9997-D64D-B418-4F4AB05D75FD}" type="slidenum">
              <a:rPr lang="en-US" smtClean="0"/>
              <a:t>8</a:t>
            </a:fld>
            <a:endParaRPr lang="en-US"/>
          </a:p>
        </p:txBody>
      </p:sp>
    </p:spTree>
    <p:extLst>
      <p:ext uri="{BB962C8B-B14F-4D97-AF65-F5344CB8AC3E}">
        <p14:creationId xmlns:p14="http://schemas.microsoft.com/office/powerpoint/2010/main" val="3836724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focusing</a:t>
            </a:r>
            <a:r>
              <a:rPr lang="en-US" baseline="0" dirty="0" smtClean="0"/>
              <a:t> </a:t>
            </a:r>
            <a:r>
              <a:rPr lang="en-US" baseline="0" dirty="0" err="1" smtClean="0"/>
              <a:t>exsensively</a:t>
            </a:r>
            <a:r>
              <a:rPr lang="en-US" baseline="0" dirty="0" smtClean="0"/>
              <a:t> on this because of the cons – </a:t>
            </a:r>
          </a:p>
          <a:p>
            <a:r>
              <a:rPr lang="en-US" baseline="0" dirty="0" smtClean="0"/>
              <a:t>-</a:t>
            </a:r>
            <a:r>
              <a:rPr lang="en-US" baseline="0" dirty="0" err="1" smtClean="0"/>
              <a:t>digi</a:t>
            </a:r>
            <a:r>
              <a:rPr lang="en-US" baseline="0" dirty="0" smtClean="0"/>
              <a:t> </a:t>
            </a:r>
            <a:r>
              <a:rPr lang="en-US" baseline="0" dirty="0" err="1" smtClean="0"/>
              <a:t>pres</a:t>
            </a:r>
            <a:r>
              <a:rPr lang="en-US" baseline="0" dirty="0" smtClean="0"/>
              <a:t> people do tend to focus more on this</a:t>
            </a:r>
            <a:endParaRPr lang="en-US" dirty="0"/>
          </a:p>
        </p:txBody>
      </p:sp>
      <p:sp>
        <p:nvSpPr>
          <p:cNvPr id="4" name="Slide Number Placeholder 3"/>
          <p:cNvSpPr>
            <a:spLocks noGrp="1"/>
          </p:cNvSpPr>
          <p:nvPr>
            <p:ph type="sldNum" sz="quarter" idx="10"/>
          </p:nvPr>
        </p:nvSpPr>
        <p:spPr/>
        <p:txBody>
          <a:bodyPr/>
          <a:lstStyle/>
          <a:p>
            <a:fld id="{036A4C59-9997-D64D-B418-4F4AB05D75FD}" type="slidenum">
              <a:rPr lang="en-US" smtClean="0"/>
              <a:t>10</a:t>
            </a:fld>
            <a:endParaRPr lang="en-US"/>
          </a:p>
        </p:txBody>
      </p:sp>
    </p:spTree>
    <p:extLst>
      <p:ext uri="{BB962C8B-B14F-4D97-AF65-F5344CB8AC3E}">
        <p14:creationId xmlns:p14="http://schemas.microsoft.com/office/powerpoint/2010/main" val="595482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Tell everyone to pull this up so you have it when I’m speaking</a:t>
            </a:r>
            <a:endParaRPr lang="en-US" dirty="0"/>
          </a:p>
        </p:txBody>
      </p:sp>
      <p:sp>
        <p:nvSpPr>
          <p:cNvPr id="4" name="Slide Number Placeholder 3"/>
          <p:cNvSpPr>
            <a:spLocks noGrp="1"/>
          </p:cNvSpPr>
          <p:nvPr>
            <p:ph type="sldNum" sz="quarter" idx="10"/>
          </p:nvPr>
        </p:nvSpPr>
        <p:spPr/>
        <p:txBody>
          <a:bodyPr/>
          <a:lstStyle/>
          <a:p>
            <a:fld id="{036A4C59-9997-D64D-B418-4F4AB05D75FD}" type="slidenum">
              <a:rPr lang="en-US" smtClean="0"/>
              <a:t>13</a:t>
            </a:fld>
            <a:endParaRPr lang="en-US"/>
          </a:p>
        </p:txBody>
      </p:sp>
    </p:spTree>
    <p:extLst>
      <p:ext uri="{BB962C8B-B14F-4D97-AF65-F5344CB8AC3E}">
        <p14:creationId xmlns:p14="http://schemas.microsoft.com/office/powerpoint/2010/main" val="4285290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are </a:t>
            </a:r>
            <a:r>
              <a:rPr lang="en-US" dirty="0" err="1" smtClean="0"/>
              <a:t>indidual</a:t>
            </a:r>
            <a:r>
              <a:rPr lang="en-US" baseline="0" dirty="0" smtClean="0"/>
              <a:t> actions, some are </a:t>
            </a:r>
            <a:r>
              <a:rPr lang="en-US" baseline="0" dirty="0" err="1" smtClean="0"/>
              <a:t>isntitutional</a:t>
            </a:r>
            <a:r>
              <a:rPr lang="en-US" baseline="0" dirty="0" smtClean="0"/>
              <a:t>, some aren’t your problem</a:t>
            </a:r>
          </a:p>
          <a:p>
            <a:endParaRPr lang="en-US" baseline="0" dirty="0" smtClean="0"/>
          </a:p>
          <a:p>
            <a:r>
              <a:rPr lang="en-US" baseline="0" dirty="0" smtClean="0"/>
              <a:t>Disposal, for example, should be driven by policy</a:t>
            </a:r>
            <a:endParaRPr lang="en-US" dirty="0"/>
          </a:p>
        </p:txBody>
      </p:sp>
      <p:sp>
        <p:nvSpPr>
          <p:cNvPr id="4" name="Slide Number Placeholder 3"/>
          <p:cNvSpPr>
            <a:spLocks noGrp="1"/>
          </p:cNvSpPr>
          <p:nvPr>
            <p:ph type="sldNum" sz="quarter" idx="10"/>
          </p:nvPr>
        </p:nvSpPr>
        <p:spPr/>
        <p:txBody>
          <a:bodyPr/>
          <a:lstStyle/>
          <a:p>
            <a:fld id="{036A4C59-9997-D64D-B418-4F4AB05D75FD}" type="slidenum">
              <a:rPr lang="en-US" smtClean="0"/>
              <a:t>22</a:t>
            </a:fld>
            <a:endParaRPr lang="en-US"/>
          </a:p>
        </p:txBody>
      </p:sp>
    </p:spTree>
    <p:extLst>
      <p:ext uri="{BB962C8B-B14F-4D97-AF65-F5344CB8AC3E}">
        <p14:creationId xmlns:p14="http://schemas.microsoft.com/office/powerpoint/2010/main" val="28030064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 and Conceptualize as two tiny boxes</a:t>
            </a:r>
            <a:endParaRPr lang="en-US" dirty="0"/>
          </a:p>
        </p:txBody>
      </p:sp>
      <p:sp>
        <p:nvSpPr>
          <p:cNvPr id="4" name="Slide Number Placeholder 3"/>
          <p:cNvSpPr>
            <a:spLocks noGrp="1"/>
          </p:cNvSpPr>
          <p:nvPr>
            <p:ph type="sldNum" sz="quarter" idx="10"/>
          </p:nvPr>
        </p:nvSpPr>
        <p:spPr/>
        <p:txBody>
          <a:bodyPr/>
          <a:lstStyle/>
          <a:p>
            <a:fld id="{036A4C59-9997-D64D-B418-4F4AB05D75FD}" type="slidenum">
              <a:rPr lang="en-US" smtClean="0"/>
              <a:t>24</a:t>
            </a:fld>
            <a:endParaRPr lang="en-US"/>
          </a:p>
        </p:txBody>
      </p:sp>
    </p:spTree>
    <p:extLst>
      <p:ext uri="{BB962C8B-B14F-4D97-AF65-F5344CB8AC3E}">
        <p14:creationId xmlns:p14="http://schemas.microsoft.com/office/powerpoint/2010/main" val="2747795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D6228D5-5F93-BB4A-964B-203967C46295}" type="datetimeFigureOut">
              <a:rPr lang="en-US" smtClean="0"/>
              <a:t>1/19/15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866356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6228D5-5F93-BB4A-964B-203967C46295}" type="datetimeFigureOut">
              <a:rPr lang="en-US" smtClean="0"/>
              <a:t>1/19/15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179704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6228D5-5F93-BB4A-964B-203967C46295}" type="datetimeFigureOut">
              <a:rPr lang="en-US" smtClean="0"/>
              <a:t>1/19/15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858108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6228D5-5F93-BB4A-964B-203967C46295}" type="datetimeFigureOut">
              <a:rPr lang="en-US" smtClean="0"/>
              <a:t>1/19/15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364763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D6228D5-5F93-BB4A-964B-203967C46295}" type="datetimeFigureOut">
              <a:rPr lang="en-US" smtClean="0"/>
              <a:t>1/19/15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2654231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D6228D5-5F93-BB4A-964B-203967C46295}" type="datetimeFigureOut">
              <a:rPr lang="en-US" smtClean="0"/>
              <a:t>1/19/15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281607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D6228D5-5F93-BB4A-964B-203967C46295}" type="datetimeFigureOut">
              <a:rPr lang="en-US" smtClean="0"/>
              <a:t>1/19/15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2552355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D6228D5-5F93-BB4A-964B-203967C46295}" type="datetimeFigureOut">
              <a:rPr lang="en-US" smtClean="0"/>
              <a:t>1/19/15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2386457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6228D5-5F93-BB4A-964B-203967C46295}" type="datetimeFigureOut">
              <a:rPr lang="en-US" smtClean="0"/>
              <a:t>1/19/15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746454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6228D5-5F93-BB4A-964B-203967C46295}" type="datetimeFigureOut">
              <a:rPr lang="en-US" smtClean="0"/>
              <a:t>1/19/15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4165278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6228D5-5F93-BB4A-964B-203967C46295}" type="datetimeFigureOut">
              <a:rPr lang="en-US" smtClean="0"/>
              <a:t>1/19/15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261015692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6228D5-5F93-BB4A-964B-203967C46295}" type="datetimeFigureOut">
              <a:rPr lang="en-US" smtClean="0"/>
              <a:t>1/19/15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AF5D3A-5862-9F4D-A60A-2EA35E51BDB3}" type="slidenum">
              <a:rPr lang="en-US" smtClean="0"/>
              <a:t>‹#›</a:t>
            </a:fld>
            <a:endParaRPr lang="en-US"/>
          </a:p>
        </p:txBody>
      </p:sp>
      <p:pic>
        <p:nvPicPr>
          <p:cNvPr id="7" name="Picture 6" descr="DCWS_Banner.jp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5757705"/>
            <a:ext cx="9144000" cy="1088218"/>
          </a:xfrm>
          <a:prstGeom prst="rect">
            <a:avLst/>
          </a:prstGeom>
        </p:spPr>
      </p:pic>
    </p:spTree>
    <p:extLst>
      <p:ext uri="{BB962C8B-B14F-4D97-AF65-F5344CB8AC3E}">
        <p14:creationId xmlns:p14="http://schemas.microsoft.com/office/powerpoint/2010/main" val="24862272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jp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314773"/>
            <a:ext cx="7772400" cy="1470025"/>
          </a:xfrm>
        </p:spPr>
        <p:txBody>
          <a:bodyPr>
            <a:normAutofit fontScale="90000"/>
          </a:bodyPr>
          <a:lstStyle/>
          <a:p>
            <a:r>
              <a:rPr lang="en-US" b="1" dirty="0" smtClean="0"/>
              <a:t>Reference models, lifecycles and workflows</a:t>
            </a:r>
            <a:r>
              <a:rPr lang="en-US" dirty="0" smtClean="0"/>
              <a:t>:</a:t>
            </a:r>
            <a:br>
              <a:rPr lang="en-US" dirty="0" smtClean="0"/>
            </a:br>
            <a:r>
              <a:rPr lang="en-US" dirty="0" smtClean="0"/>
              <a:t>Overview of data curation lifecycle models</a:t>
            </a:r>
            <a:endParaRPr lang="en-US" dirty="0"/>
          </a:p>
        </p:txBody>
      </p:sp>
      <p:pic>
        <p:nvPicPr>
          <p:cNvPr id="5" name="Picture 4" descr="DCWS_Bann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69782"/>
            <a:ext cx="9144000" cy="1088218"/>
          </a:xfrm>
          <a:prstGeom prst="rect">
            <a:avLst/>
          </a:prstGeom>
        </p:spPr>
      </p:pic>
    </p:spTree>
    <p:extLst>
      <p:ext uri="{BB962C8B-B14F-4D97-AF65-F5344CB8AC3E}">
        <p14:creationId xmlns:p14="http://schemas.microsoft.com/office/powerpoint/2010/main" val="57816045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OAIS Reference Model	</a:t>
            </a:r>
            <a:endParaRPr lang="en-US" dirty="0"/>
          </a:p>
        </p:txBody>
      </p:sp>
      <p:sp>
        <p:nvSpPr>
          <p:cNvPr id="3" name="Content Placeholder 2"/>
          <p:cNvSpPr>
            <a:spLocks noGrp="1"/>
          </p:cNvSpPr>
          <p:nvPr>
            <p:ph idx="1"/>
          </p:nvPr>
        </p:nvSpPr>
        <p:spPr/>
        <p:txBody>
          <a:bodyPr/>
          <a:lstStyle/>
          <a:p>
            <a:r>
              <a:rPr lang="en-US" dirty="0" smtClean="0"/>
              <a:t>Cons: </a:t>
            </a:r>
          </a:p>
          <a:p>
            <a:pPr lvl="1"/>
            <a:r>
              <a:rPr lang="en-US" dirty="0" smtClean="0"/>
              <a:t>What if your “designated community” is very broad? (e.g. an entire university)</a:t>
            </a:r>
          </a:p>
          <a:p>
            <a:pPr lvl="1"/>
            <a:r>
              <a:rPr lang="en-US" dirty="0" smtClean="0"/>
              <a:t>Does not provide any guidelines about what should be contained in an SIP</a:t>
            </a:r>
          </a:p>
          <a:p>
            <a:pPr lvl="1"/>
            <a:r>
              <a:rPr lang="en-US" dirty="0" smtClean="0"/>
              <a:t>Does not provide insight into data creation/management before creation of SIP</a:t>
            </a:r>
          </a:p>
          <a:p>
            <a:pPr lvl="1"/>
            <a:endParaRPr lang="en-US" dirty="0" smtClean="0"/>
          </a:p>
          <a:p>
            <a:endParaRPr lang="en-US" dirty="0"/>
          </a:p>
        </p:txBody>
      </p:sp>
    </p:spTree>
    <p:extLst>
      <p:ext uri="{BB962C8B-B14F-4D97-AF65-F5344CB8AC3E}">
        <p14:creationId xmlns:p14="http://schemas.microsoft.com/office/powerpoint/2010/main" val="320222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314773"/>
            <a:ext cx="7772400" cy="1470025"/>
          </a:xfrm>
        </p:spPr>
        <p:txBody>
          <a:bodyPr>
            <a:normAutofit/>
          </a:bodyPr>
          <a:lstStyle/>
          <a:p>
            <a:r>
              <a:rPr lang="en-US" b="1" dirty="0" smtClean="0"/>
              <a:t>DCC Lifecycle Model</a:t>
            </a:r>
            <a:endParaRPr lang="en-US" dirty="0"/>
          </a:p>
        </p:txBody>
      </p:sp>
      <p:pic>
        <p:nvPicPr>
          <p:cNvPr id="5" name="Picture 4" descr="DCWS_Bann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69782"/>
            <a:ext cx="9144000" cy="1088218"/>
          </a:xfrm>
          <a:prstGeom prst="rect">
            <a:avLst/>
          </a:prstGeom>
        </p:spPr>
      </p:pic>
    </p:spTree>
    <p:extLst>
      <p:ext uri="{BB962C8B-B14F-4D97-AF65-F5344CB8AC3E}">
        <p14:creationId xmlns:p14="http://schemas.microsoft.com/office/powerpoint/2010/main" val="307671184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DCC Lifecycle Model</a:t>
            </a:r>
            <a:endParaRPr lang="en-US" dirty="0"/>
          </a:p>
        </p:txBody>
      </p:sp>
      <p:sp>
        <p:nvSpPr>
          <p:cNvPr id="3" name="Content Placeholder 2"/>
          <p:cNvSpPr>
            <a:spLocks noGrp="1"/>
          </p:cNvSpPr>
          <p:nvPr>
            <p:ph idx="1"/>
          </p:nvPr>
        </p:nvSpPr>
        <p:spPr/>
        <p:txBody>
          <a:bodyPr/>
          <a:lstStyle/>
          <a:p>
            <a:r>
              <a:rPr lang="en-US" dirty="0" smtClean="0"/>
              <a:t>Considers and models a data object’s “life” (creation, use) prior to its submission to a preservation system or repository</a:t>
            </a:r>
          </a:p>
          <a:p>
            <a:r>
              <a:rPr lang="en-US" dirty="0" smtClean="0"/>
              <a:t>Developed by the </a:t>
            </a:r>
            <a:r>
              <a:rPr lang="en-US" dirty="0" smtClean="0"/>
              <a:t>Digital Curation Centre</a:t>
            </a:r>
            <a:endParaRPr lang="en-US" dirty="0" smtClean="0"/>
          </a:p>
          <a:p>
            <a:r>
              <a:rPr lang="en-US" dirty="0" smtClean="0"/>
              <a:t>divides </a:t>
            </a:r>
            <a:r>
              <a:rPr lang="en-US" dirty="0"/>
              <a:t>curatorial tasks into three </a:t>
            </a:r>
            <a:r>
              <a:rPr lang="en-US" dirty="0" smtClean="0"/>
              <a:t>nested categories</a:t>
            </a:r>
          </a:p>
          <a:p>
            <a:endParaRPr lang="en-US" dirty="0"/>
          </a:p>
        </p:txBody>
      </p:sp>
    </p:spTree>
    <p:extLst>
      <p:ext uri="{BB962C8B-B14F-4D97-AF65-F5344CB8AC3E}">
        <p14:creationId xmlns:p14="http://schemas.microsoft.com/office/powerpoint/2010/main" val="345494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586961" y="269687"/>
            <a:ext cx="5970078" cy="5348195"/>
          </a:xfrm>
          <a:prstGeom prst="rect">
            <a:avLst/>
          </a:prstGeom>
        </p:spPr>
      </p:pic>
    </p:spTree>
    <p:extLst>
      <p:ext uri="{BB962C8B-B14F-4D97-AF65-F5344CB8AC3E}">
        <p14:creationId xmlns:p14="http://schemas.microsoft.com/office/powerpoint/2010/main" val="2883325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586961" y="269687"/>
            <a:ext cx="5970078" cy="5348195"/>
          </a:xfrm>
          <a:prstGeom prst="rect">
            <a:avLst/>
          </a:prstGeom>
        </p:spPr>
      </p:pic>
      <p:sp>
        <p:nvSpPr>
          <p:cNvPr id="2" name="Donut 1"/>
          <p:cNvSpPr/>
          <p:nvPr/>
        </p:nvSpPr>
        <p:spPr>
          <a:xfrm>
            <a:off x="2682475" y="1612384"/>
            <a:ext cx="3048711" cy="3090490"/>
          </a:xfrm>
          <a:prstGeom prst="donut">
            <a:avLst>
              <a:gd name="adj" fmla="val 4171"/>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 name="TextBox 2"/>
          <p:cNvSpPr txBox="1"/>
          <p:nvPr/>
        </p:nvSpPr>
        <p:spPr>
          <a:xfrm>
            <a:off x="6800563" y="2757406"/>
            <a:ext cx="2138752" cy="369332"/>
          </a:xfrm>
          <a:prstGeom prst="rect">
            <a:avLst/>
          </a:prstGeom>
          <a:noFill/>
        </p:spPr>
        <p:txBody>
          <a:bodyPr wrap="square" rtlCol="0">
            <a:spAutoFit/>
          </a:bodyPr>
          <a:lstStyle/>
          <a:p>
            <a:r>
              <a:rPr lang="en-US" dirty="0" smtClean="0">
                <a:solidFill>
                  <a:srgbClr val="FF0000"/>
                </a:solidFill>
              </a:rPr>
              <a:t>Full lifecycle actions</a:t>
            </a:r>
            <a:endParaRPr lang="en-US" dirty="0">
              <a:solidFill>
                <a:srgbClr val="FF0000"/>
              </a:solidFill>
            </a:endParaRPr>
          </a:p>
        </p:txBody>
      </p:sp>
      <p:cxnSp>
        <p:nvCxnSpPr>
          <p:cNvPr id="8" name="Straight Connector 7"/>
          <p:cNvCxnSpPr/>
          <p:nvPr/>
        </p:nvCxnSpPr>
        <p:spPr>
          <a:xfrm flipH="1">
            <a:off x="5731186" y="2957943"/>
            <a:ext cx="106937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193080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 Lifecycle Actions</a:t>
            </a:r>
            <a:endParaRPr lang="en-US" dirty="0"/>
          </a:p>
        </p:txBody>
      </p:sp>
      <p:sp>
        <p:nvSpPr>
          <p:cNvPr id="3" name="Content Placeholder 2"/>
          <p:cNvSpPr>
            <a:spLocks noGrp="1"/>
          </p:cNvSpPr>
          <p:nvPr>
            <p:ph idx="1"/>
          </p:nvPr>
        </p:nvSpPr>
        <p:spPr/>
        <p:txBody>
          <a:bodyPr>
            <a:normAutofit/>
          </a:bodyPr>
          <a:lstStyle/>
          <a:p>
            <a:r>
              <a:rPr lang="en-US" sz="2800" b="1" dirty="0" smtClean="0"/>
              <a:t>Preservation Planning: </a:t>
            </a:r>
            <a:r>
              <a:rPr lang="en-US" sz="2800" dirty="0" smtClean="0"/>
              <a:t>Plan </a:t>
            </a:r>
            <a:r>
              <a:rPr lang="en-US" sz="2800" dirty="0"/>
              <a:t>for preservation throughout the curation lifecycle of digital material. This would include plans for management and administration of all curation lifecycle actions</a:t>
            </a:r>
            <a:r>
              <a:rPr lang="en-US" sz="2800" dirty="0" smtClean="0"/>
              <a:t>.</a:t>
            </a:r>
          </a:p>
          <a:p>
            <a:pPr marL="0" indent="0">
              <a:buNone/>
            </a:pPr>
            <a:endParaRPr lang="en-US" sz="2800" dirty="0" smtClean="0"/>
          </a:p>
          <a:p>
            <a:r>
              <a:rPr lang="en-US" sz="2800" b="1" dirty="0" smtClean="0"/>
              <a:t>Community </a:t>
            </a:r>
            <a:r>
              <a:rPr lang="en-US" sz="2800" b="1" dirty="0"/>
              <a:t>Watch and </a:t>
            </a:r>
            <a:r>
              <a:rPr lang="en-US" sz="2800" b="1" dirty="0" smtClean="0"/>
              <a:t>Participation</a:t>
            </a:r>
            <a:r>
              <a:rPr lang="en-US" sz="2800" dirty="0" smtClean="0"/>
              <a:t>: Maintain </a:t>
            </a:r>
            <a:r>
              <a:rPr lang="en-US" sz="2800" dirty="0"/>
              <a:t>a watch on appropriate community activities, and participate in the development of shared standards, tools and suitable software. </a:t>
            </a:r>
            <a:endParaRPr lang="en-US" sz="2800" dirty="0" smtClean="0"/>
          </a:p>
          <a:p>
            <a:endParaRPr lang="en-US" sz="2800" dirty="0"/>
          </a:p>
        </p:txBody>
      </p:sp>
    </p:spTree>
    <p:extLst>
      <p:ext uri="{BB962C8B-B14F-4D97-AF65-F5344CB8AC3E}">
        <p14:creationId xmlns:p14="http://schemas.microsoft.com/office/powerpoint/2010/main" val="2639439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 Lifecycle Actions</a:t>
            </a:r>
            <a:endParaRPr lang="en-US" dirty="0"/>
          </a:p>
        </p:txBody>
      </p:sp>
      <p:sp>
        <p:nvSpPr>
          <p:cNvPr id="3" name="Content Placeholder 2"/>
          <p:cNvSpPr>
            <a:spLocks noGrp="1"/>
          </p:cNvSpPr>
          <p:nvPr>
            <p:ph idx="1"/>
          </p:nvPr>
        </p:nvSpPr>
        <p:spPr/>
        <p:txBody>
          <a:bodyPr>
            <a:noAutofit/>
          </a:bodyPr>
          <a:lstStyle/>
          <a:p>
            <a:r>
              <a:rPr lang="en-US" sz="2200" b="1" dirty="0" smtClean="0"/>
              <a:t>Curate </a:t>
            </a:r>
            <a:r>
              <a:rPr lang="en-US" sz="2200" b="1" dirty="0"/>
              <a:t>and </a:t>
            </a:r>
            <a:r>
              <a:rPr lang="en-US" sz="2200" b="1" dirty="0" smtClean="0"/>
              <a:t>Preserve</a:t>
            </a:r>
            <a:r>
              <a:rPr lang="en-US" sz="2200" dirty="0" smtClean="0"/>
              <a:t>: Be </a:t>
            </a:r>
            <a:r>
              <a:rPr lang="en-US" sz="2200" dirty="0"/>
              <a:t>aware of, and undertake management and administrative actions planned to promote curation and preservation throughout the curation lifecycle.</a:t>
            </a:r>
          </a:p>
          <a:p>
            <a:endParaRPr lang="en-US" sz="2200" dirty="0"/>
          </a:p>
          <a:p>
            <a:r>
              <a:rPr lang="en-US" sz="2200" b="1" dirty="0" smtClean="0"/>
              <a:t>Description and Representation Information</a:t>
            </a:r>
            <a:r>
              <a:rPr lang="en-US" sz="2200" dirty="0" smtClean="0"/>
              <a:t>: </a:t>
            </a:r>
            <a:endParaRPr lang="en-US" sz="2200" dirty="0" smtClean="0"/>
          </a:p>
          <a:p>
            <a:pPr lvl="1"/>
            <a:r>
              <a:rPr lang="en-US" sz="1800" dirty="0" smtClean="0"/>
              <a:t>Assign </a:t>
            </a:r>
            <a:r>
              <a:rPr lang="en-US" sz="1800" dirty="0"/>
              <a:t>administrative, descriptive, technical, structural and preservation metadata, using appropriate standards, to ensure adequate description and control over the long-term. </a:t>
            </a:r>
            <a:endParaRPr lang="en-US" sz="1800" dirty="0" smtClean="0"/>
          </a:p>
          <a:p>
            <a:pPr lvl="1"/>
            <a:r>
              <a:rPr lang="en-US" sz="1800" dirty="0" smtClean="0"/>
              <a:t>Collect </a:t>
            </a:r>
            <a:r>
              <a:rPr lang="en-US" sz="1800" dirty="0"/>
              <a:t>and assign representation information required to understand and render both the digital material and the associated metadata.</a:t>
            </a:r>
          </a:p>
        </p:txBody>
      </p:sp>
    </p:spTree>
    <p:extLst>
      <p:ext uri="{BB962C8B-B14F-4D97-AF65-F5344CB8AC3E}">
        <p14:creationId xmlns:p14="http://schemas.microsoft.com/office/powerpoint/2010/main" val="796732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586961" y="269687"/>
            <a:ext cx="5970078" cy="5348195"/>
          </a:xfrm>
          <a:prstGeom prst="rect">
            <a:avLst/>
          </a:prstGeom>
        </p:spPr>
      </p:pic>
      <p:sp>
        <p:nvSpPr>
          <p:cNvPr id="2" name="Donut 1"/>
          <p:cNvSpPr/>
          <p:nvPr/>
        </p:nvSpPr>
        <p:spPr>
          <a:xfrm>
            <a:off x="2682475" y="1612384"/>
            <a:ext cx="3048711" cy="3090490"/>
          </a:xfrm>
          <a:prstGeom prst="donut">
            <a:avLst>
              <a:gd name="adj" fmla="val 4171"/>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 name="TextBox 2"/>
          <p:cNvSpPr txBox="1"/>
          <p:nvPr/>
        </p:nvSpPr>
        <p:spPr>
          <a:xfrm>
            <a:off x="6800563" y="2757406"/>
            <a:ext cx="2138752" cy="369332"/>
          </a:xfrm>
          <a:prstGeom prst="rect">
            <a:avLst/>
          </a:prstGeom>
          <a:noFill/>
        </p:spPr>
        <p:txBody>
          <a:bodyPr wrap="square" rtlCol="0">
            <a:spAutoFit/>
          </a:bodyPr>
          <a:lstStyle/>
          <a:p>
            <a:r>
              <a:rPr lang="en-US" dirty="0" smtClean="0">
                <a:solidFill>
                  <a:srgbClr val="FF0000"/>
                </a:solidFill>
              </a:rPr>
              <a:t>Full lifecycle actions</a:t>
            </a:r>
            <a:endParaRPr lang="en-US" dirty="0">
              <a:solidFill>
                <a:srgbClr val="FF0000"/>
              </a:solidFill>
            </a:endParaRPr>
          </a:p>
        </p:txBody>
      </p:sp>
      <p:cxnSp>
        <p:nvCxnSpPr>
          <p:cNvPr id="8" name="Straight Connector 7"/>
          <p:cNvCxnSpPr/>
          <p:nvPr/>
        </p:nvCxnSpPr>
        <p:spPr>
          <a:xfrm flipH="1">
            <a:off x="5731186" y="2957943"/>
            <a:ext cx="106937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a:stCxn id="5" idx="1"/>
          </p:cNvCxnSpPr>
          <p:nvPr/>
        </p:nvCxnSpPr>
        <p:spPr>
          <a:xfrm flipH="1" flipV="1">
            <a:off x="5948404" y="3676540"/>
            <a:ext cx="852159" cy="839"/>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6800563" y="3492713"/>
            <a:ext cx="2138752" cy="369332"/>
          </a:xfrm>
          <a:prstGeom prst="rect">
            <a:avLst/>
          </a:prstGeom>
          <a:noFill/>
        </p:spPr>
        <p:txBody>
          <a:bodyPr wrap="square" rtlCol="0">
            <a:spAutoFit/>
          </a:bodyPr>
          <a:lstStyle/>
          <a:p>
            <a:r>
              <a:rPr lang="en-US" dirty="0" smtClean="0">
                <a:solidFill>
                  <a:srgbClr val="0000FF"/>
                </a:solidFill>
              </a:rPr>
              <a:t>Sequential actions</a:t>
            </a:r>
            <a:endParaRPr lang="en-US" dirty="0">
              <a:solidFill>
                <a:srgbClr val="0000FF"/>
              </a:solidFill>
            </a:endParaRPr>
          </a:p>
        </p:txBody>
      </p:sp>
      <p:sp>
        <p:nvSpPr>
          <p:cNvPr id="9" name="Donut 8"/>
          <p:cNvSpPr/>
          <p:nvPr/>
        </p:nvSpPr>
        <p:spPr>
          <a:xfrm>
            <a:off x="2215865" y="1102963"/>
            <a:ext cx="3983174" cy="4037759"/>
          </a:xfrm>
          <a:prstGeom prst="donut">
            <a:avLst>
              <a:gd name="adj" fmla="val 4171"/>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FF"/>
              </a:solidFill>
            </a:endParaRPr>
          </a:p>
        </p:txBody>
      </p:sp>
    </p:spTree>
    <p:extLst>
      <p:ext uri="{BB962C8B-B14F-4D97-AF65-F5344CB8AC3E}">
        <p14:creationId xmlns:p14="http://schemas.microsoft.com/office/powerpoint/2010/main" val="261703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Sequential Actions</a:t>
            </a:r>
            <a:endParaRPr lang="en-US" dirty="0"/>
          </a:p>
        </p:txBody>
      </p:sp>
      <p:sp>
        <p:nvSpPr>
          <p:cNvPr id="3" name="Content Placeholder 2"/>
          <p:cNvSpPr>
            <a:spLocks noGrp="1"/>
          </p:cNvSpPr>
          <p:nvPr>
            <p:ph idx="1"/>
          </p:nvPr>
        </p:nvSpPr>
        <p:spPr/>
        <p:txBody>
          <a:bodyPr>
            <a:noAutofit/>
          </a:bodyPr>
          <a:lstStyle/>
          <a:p>
            <a:r>
              <a:rPr lang="en-US" sz="2000" b="1" dirty="0" err="1" smtClean="0"/>
              <a:t>Conceptualise</a:t>
            </a:r>
            <a:r>
              <a:rPr lang="en-US" sz="2000" dirty="0" smtClean="0"/>
              <a:t>: Conceive </a:t>
            </a:r>
            <a:r>
              <a:rPr lang="en-US" sz="2000" dirty="0"/>
              <a:t>and plan the creation of data, including capture method and storage options.</a:t>
            </a:r>
          </a:p>
          <a:p>
            <a:endParaRPr lang="en-US" sz="2000" dirty="0"/>
          </a:p>
          <a:p>
            <a:r>
              <a:rPr lang="en-US" sz="2000" b="1" dirty="0" smtClean="0"/>
              <a:t>Create </a:t>
            </a:r>
            <a:r>
              <a:rPr lang="en-US" sz="2000" b="1" dirty="0"/>
              <a:t>or </a:t>
            </a:r>
            <a:r>
              <a:rPr lang="en-US" sz="2000" b="1" dirty="0" smtClean="0"/>
              <a:t>Receive</a:t>
            </a:r>
            <a:r>
              <a:rPr lang="en-US" sz="2000" dirty="0" smtClean="0"/>
              <a:t>: Create </a:t>
            </a:r>
            <a:r>
              <a:rPr lang="en-US" sz="2000" dirty="0"/>
              <a:t>data including administrative, descriptive, structural and technical metadata. Preservation metadata may also be added at the time of creation. Receive data, in accordance with documented collecting policies, from data creators, other archives, repositories or data </a:t>
            </a:r>
            <a:r>
              <a:rPr lang="en-US" sz="2000" dirty="0" err="1"/>
              <a:t>centres</a:t>
            </a:r>
            <a:r>
              <a:rPr lang="en-US" sz="2000" dirty="0"/>
              <a:t>, and if required assign appropriate metadata.</a:t>
            </a:r>
          </a:p>
          <a:p>
            <a:endParaRPr lang="en-US" sz="2000" dirty="0"/>
          </a:p>
          <a:p>
            <a:r>
              <a:rPr lang="en-US" sz="2000" b="1" dirty="0" smtClean="0"/>
              <a:t>Appraise </a:t>
            </a:r>
            <a:r>
              <a:rPr lang="en-US" sz="2000" b="1" dirty="0"/>
              <a:t>and </a:t>
            </a:r>
            <a:r>
              <a:rPr lang="en-US" sz="2000" b="1" dirty="0" smtClean="0"/>
              <a:t>Select: </a:t>
            </a:r>
            <a:r>
              <a:rPr lang="en-US" sz="2000" dirty="0" smtClean="0"/>
              <a:t>Evaluate </a:t>
            </a:r>
            <a:r>
              <a:rPr lang="en-US" sz="2000" dirty="0"/>
              <a:t>data and select for long-term curation and preservation. Adhere to documented guidance, policies or legal requirements.</a:t>
            </a:r>
          </a:p>
          <a:p>
            <a:endParaRPr lang="en-US" sz="2000" dirty="0"/>
          </a:p>
        </p:txBody>
      </p:sp>
    </p:spTree>
    <p:extLst>
      <p:ext uri="{BB962C8B-B14F-4D97-AF65-F5344CB8AC3E}">
        <p14:creationId xmlns:p14="http://schemas.microsoft.com/office/powerpoint/2010/main" val="3251987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Sequential Actions</a:t>
            </a:r>
            <a:endParaRPr lang="en-US" dirty="0"/>
          </a:p>
        </p:txBody>
      </p:sp>
      <p:sp>
        <p:nvSpPr>
          <p:cNvPr id="3" name="Content Placeholder 2"/>
          <p:cNvSpPr>
            <a:spLocks noGrp="1"/>
          </p:cNvSpPr>
          <p:nvPr>
            <p:ph idx="1"/>
          </p:nvPr>
        </p:nvSpPr>
        <p:spPr/>
        <p:txBody>
          <a:bodyPr>
            <a:normAutofit/>
          </a:bodyPr>
          <a:lstStyle/>
          <a:p>
            <a:r>
              <a:rPr lang="en-US" sz="2000" b="1" dirty="0" smtClean="0"/>
              <a:t>Ingest: </a:t>
            </a:r>
            <a:r>
              <a:rPr lang="en-US" sz="2000" dirty="0" smtClean="0"/>
              <a:t>Transfer </a:t>
            </a:r>
            <a:r>
              <a:rPr lang="en-US" sz="2000" dirty="0"/>
              <a:t>data to an archive, repository, data </a:t>
            </a:r>
            <a:r>
              <a:rPr lang="en-US" sz="2000" dirty="0" err="1"/>
              <a:t>centre</a:t>
            </a:r>
            <a:r>
              <a:rPr lang="en-US" sz="2000" dirty="0"/>
              <a:t> or other custodian. Adhere to documented guidance, policies or legal requirements.</a:t>
            </a:r>
          </a:p>
          <a:p>
            <a:endParaRPr lang="en-US" sz="2000" dirty="0"/>
          </a:p>
          <a:p>
            <a:r>
              <a:rPr lang="en-US" sz="2000" b="1" dirty="0" smtClean="0"/>
              <a:t>Preservation Action: </a:t>
            </a:r>
            <a:r>
              <a:rPr lang="en-US" sz="2000" dirty="0" smtClean="0"/>
              <a:t>Undertake </a:t>
            </a:r>
            <a:r>
              <a:rPr lang="en-US" sz="2000" dirty="0"/>
              <a:t>actions to ensure long-term preservation and retention of the authoritative nature of data. Preservation actions should ensure that data remains authentic, reliable and usable while maintaining its integrity. Actions include data cleaning, validation, assigning preservation metadata, assigning representation information and ensuring acceptable data structures or file formats.</a:t>
            </a:r>
          </a:p>
          <a:p>
            <a:endParaRPr lang="en-US" sz="2000" dirty="0"/>
          </a:p>
          <a:p>
            <a:endParaRPr lang="en-US" sz="2000" dirty="0"/>
          </a:p>
        </p:txBody>
      </p:sp>
    </p:spTree>
    <p:extLst>
      <p:ext uri="{BB962C8B-B14F-4D97-AF65-F5344CB8AC3E}">
        <p14:creationId xmlns:p14="http://schemas.microsoft.com/office/powerpoint/2010/main" val="347505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lifecycles?</a:t>
            </a:r>
            <a:endParaRPr lang="en-US" dirty="0"/>
          </a:p>
        </p:txBody>
      </p:sp>
      <p:sp>
        <p:nvSpPr>
          <p:cNvPr id="3" name="Content Placeholder 2"/>
          <p:cNvSpPr>
            <a:spLocks noGrp="1"/>
          </p:cNvSpPr>
          <p:nvPr>
            <p:ph idx="1"/>
          </p:nvPr>
        </p:nvSpPr>
        <p:spPr/>
        <p:txBody>
          <a:bodyPr>
            <a:normAutofit/>
          </a:bodyPr>
          <a:lstStyle/>
          <a:p>
            <a:pPr marL="0" indent="0">
              <a:buNone/>
            </a:pPr>
            <a:r>
              <a:rPr lang="en-US" i="1" dirty="0" smtClean="0"/>
              <a:t>“much </a:t>
            </a:r>
            <a:r>
              <a:rPr lang="en-US" i="1" dirty="0"/>
              <a:t>of the most crucial information required for effective long-term curation and reuse must be captured at the </a:t>
            </a:r>
            <a:r>
              <a:rPr lang="en-US" i="1" dirty="0" err="1"/>
              <a:t>conceptualisation</a:t>
            </a:r>
            <a:r>
              <a:rPr lang="en-US" i="1" dirty="0"/>
              <a:t> and collection stages." </a:t>
            </a:r>
            <a:r>
              <a:rPr lang="en-US" i="1" dirty="0" smtClean="0"/>
              <a:t> - </a:t>
            </a:r>
            <a:r>
              <a:rPr lang="en-US" dirty="0" smtClean="0"/>
              <a:t>(IDCC, 2014)</a:t>
            </a:r>
          </a:p>
          <a:p>
            <a:pPr marL="0" indent="0">
              <a:buNone/>
            </a:pPr>
            <a:endParaRPr lang="en-US" dirty="0" smtClean="0"/>
          </a:p>
          <a:p>
            <a:pPr marL="0" indent="0">
              <a:buNone/>
            </a:pPr>
            <a:r>
              <a:rPr lang="en-US" dirty="0" smtClean="0"/>
              <a:t>In other words: we need more than a finished data product to curate a finished data product</a:t>
            </a:r>
          </a:p>
        </p:txBody>
      </p:sp>
    </p:spTree>
    <p:extLst>
      <p:ext uri="{BB962C8B-B14F-4D97-AF65-F5344CB8AC3E}">
        <p14:creationId xmlns:p14="http://schemas.microsoft.com/office/powerpoint/2010/main" val="26289186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Sequential Actions</a:t>
            </a:r>
            <a:endParaRPr lang="en-US" dirty="0"/>
          </a:p>
        </p:txBody>
      </p:sp>
      <p:sp>
        <p:nvSpPr>
          <p:cNvPr id="3" name="Content Placeholder 2"/>
          <p:cNvSpPr>
            <a:spLocks noGrp="1"/>
          </p:cNvSpPr>
          <p:nvPr>
            <p:ph idx="1"/>
          </p:nvPr>
        </p:nvSpPr>
        <p:spPr/>
        <p:txBody>
          <a:bodyPr>
            <a:normAutofit/>
          </a:bodyPr>
          <a:lstStyle/>
          <a:p>
            <a:r>
              <a:rPr lang="en-US" sz="2000" b="1" dirty="0"/>
              <a:t>Store</a:t>
            </a:r>
            <a:r>
              <a:rPr lang="en-US" sz="2000" dirty="0"/>
              <a:t>: Store the data in a secure manner adhering to relevant standards.</a:t>
            </a:r>
          </a:p>
          <a:p>
            <a:endParaRPr lang="en-US" sz="2000" b="1" dirty="0" smtClean="0"/>
          </a:p>
          <a:p>
            <a:r>
              <a:rPr lang="en-US" sz="2000" b="1" dirty="0" smtClean="0"/>
              <a:t>Access</a:t>
            </a:r>
            <a:r>
              <a:rPr lang="en-US" sz="2000" b="1" dirty="0"/>
              <a:t>, Use and </a:t>
            </a:r>
            <a:r>
              <a:rPr lang="en-US" sz="2000" b="1" dirty="0" smtClean="0"/>
              <a:t>Reuse: </a:t>
            </a:r>
            <a:r>
              <a:rPr lang="en-US" sz="2000" dirty="0" smtClean="0"/>
              <a:t>Ensure </a:t>
            </a:r>
            <a:r>
              <a:rPr lang="en-US" sz="2000" dirty="0"/>
              <a:t>that data is accessible to both designated users and </a:t>
            </a:r>
            <a:r>
              <a:rPr lang="en-US" sz="2000" dirty="0" err="1"/>
              <a:t>reusers</a:t>
            </a:r>
            <a:r>
              <a:rPr lang="en-US" sz="2000" dirty="0"/>
              <a:t>, on a day-to-day basis. This may be in the form of publicly available published information. Robust access controls and authentication procedures may be applicable.</a:t>
            </a:r>
          </a:p>
          <a:p>
            <a:endParaRPr lang="en-US" sz="2000" dirty="0"/>
          </a:p>
          <a:p>
            <a:r>
              <a:rPr lang="en-US" sz="2000" b="1" dirty="0" smtClean="0"/>
              <a:t>Transform: </a:t>
            </a:r>
            <a:r>
              <a:rPr lang="en-US" sz="2000" dirty="0" smtClean="0"/>
              <a:t>Create </a:t>
            </a:r>
            <a:r>
              <a:rPr lang="en-US" sz="2000" dirty="0"/>
              <a:t>new data from the original, for example: by migration into a different format, or by creating a subset, by selection or query, to create newly derived results, perhaps for publication</a:t>
            </a:r>
          </a:p>
        </p:txBody>
      </p:sp>
    </p:spTree>
    <p:extLst>
      <p:ext uri="{BB962C8B-B14F-4D97-AF65-F5344CB8AC3E}">
        <p14:creationId xmlns:p14="http://schemas.microsoft.com/office/powerpoint/2010/main" val="3475055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586961" y="269687"/>
            <a:ext cx="5970078" cy="5348195"/>
          </a:xfrm>
          <a:prstGeom prst="rect">
            <a:avLst/>
          </a:prstGeom>
        </p:spPr>
      </p:pic>
      <p:sp>
        <p:nvSpPr>
          <p:cNvPr id="2" name="Donut 1"/>
          <p:cNvSpPr/>
          <p:nvPr/>
        </p:nvSpPr>
        <p:spPr>
          <a:xfrm>
            <a:off x="2682475" y="1612384"/>
            <a:ext cx="3048711" cy="3090490"/>
          </a:xfrm>
          <a:prstGeom prst="donut">
            <a:avLst>
              <a:gd name="adj" fmla="val 4171"/>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 name="TextBox 2"/>
          <p:cNvSpPr txBox="1"/>
          <p:nvPr/>
        </p:nvSpPr>
        <p:spPr>
          <a:xfrm>
            <a:off x="6884108" y="2757406"/>
            <a:ext cx="2138752" cy="369332"/>
          </a:xfrm>
          <a:prstGeom prst="rect">
            <a:avLst/>
          </a:prstGeom>
          <a:noFill/>
        </p:spPr>
        <p:txBody>
          <a:bodyPr wrap="square" rtlCol="0">
            <a:spAutoFit/>
          </a:bodyPr>
          <a:lstStyle/>
          <a:p>
            <a:r>
              <a:rPr lang="en-US" dirty="0" smtClean="0">
                <a:solidFill>
                  <a:srgbClr val="FF0000"/>
                </a:solidFill>
              </a:rPr>
              <a:t>Full lifecycle actions</a:t>
            </a:r>
            <a:endParaRPr lang="en-US" dirty="0">
              <a:solidFill>
                <a:srgbClr val="FF0000"/>
              </a:solidFill>
            </a:endParaRPr>
          </a:p>
        </p:txBody>
      </p:sp>
      <p:cxnSp>
        <p:nvCxnSpPr>
          <p:cNvPr id="8" name="Straight Connector 7"/>
          <p:cNvCxnSpPr>
            <a:stCxn id="3" idx="1"/>
          </p:cNvCxnSpPr>
          <p:nvPr/>
        </p:nvCxnSpPr>
        <p:spPr>
          <a:xfrm flipH="1">
            <a:off x="5731187" y="2942072"/>
            <a:ext cx="1152921" cy="1587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a:stCxn id="5" idx="1"/>
          </p:cNvCxnSpPr>
          <p:nvPr/>
        </p:nvCxnSpPr>
        <p:spPr>
          <a:xfrm flipH="1" flipV="1">
            <a:off x="6031949" y="3676540"/>
            <a:ext cx="852159" cy="839"/>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6884108" y="3492713"/>
            <a:ext cx="2138752" cy="369332"/>
          </a:xfrm>
          <a:prstGeom prst="rect">
            <a:avLst/>
          </a:prstGeom>
          <a:noFill/>
        </p:spPr>
        <p:txBody>
          <a:bodyPr wrap="square" rtlCol="0">
            <a:spAutoFit/>
          </a:bodyPr>
          <a:lstStyle/>
          <a:p>
            <a:r>
              <a:rPr lang="en-US" dirty="0" smtClean="0">
                <a:solidFill>
                  <a:srgbClr val="0000FF"/>
                </a:solidFill>
              </a:rPr>
              <a:t>Sequential actions</a:t>
            </a:r>
            <a:endParaRPr lang="en-US" dirty="0">
              <a:solidFill>
                <a:srgbClr val="0000FF"/>
              </a:solidFill>
            </a:endParaRPr>
          </a:p>
        </p:txBody>
      </p:sp>
      <p:sp>
        <p:nvSpPr>
          <p:cNvPr id="9" name="Donut 8"/>
          <p:cNvSpPr/>
          <p:nvPr/>
        </p:nvSpPr>
        <p:spPr>
          <a:xfrm>
            <a:off x="2215865" y="1102963"/>
            <a:ext cx="3983174" cy="4037759"/>
          </a:xfrm>
          <a:prstGeom prst="donut">
            <a:avLst>
              <a:gd name="adj" fmla="val 4171"/>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FF"/>
              </a:solidFill>
            </a:endParaRPr>
          </a:p>
        </p:txBody>
      </p:sp>
      <p:sp>
        <p:nvSpPr>
          <p:cNvPr id="4" name="Frame 3"/>
          <p:cNvSpPr/>
          <p:nvPr/>
        </p:nvSpPr>
        <p:spPr>
          <a:xfrm>
            <a:off x="4076996" y="269687"/>
            <a:ext cx="1470392" cy="666159"/>
          </a:xfrm>
          <a:prstGeom prst="fram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Frame 9"/>
          <p:cNvSpPr/>
          <p:nvPr/>
        </p:nvSpPr>
        <p:spPr>
          <a:xfrm>
            <a:off x="6326635" y="1612384"/>
            <a:ext cx="1215200" cy="666159"/>
          </a:xfrm>
          <a:prstGeom prst="fram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Donut 13"/>
          <p:cNvSpPr/>
          <p:nvPr/>
        </p:nvSpPr>
        <p:spPr>
          <a:xfrm rot="20618857">
            <a:off x="1586962" y="3359019"/>
            <a:ext cx="628904" cy="885713"/>
          </a:xfrm>
          <a:prstGeom prst="donut">
            <a:avLst>
              <a:gd name="adj" fmla="val 3623"/>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5" name="Donut 14"/>
          <p:cNvSpPr/>
          <p:nvPr/>
        </p:nvSpPr>
        <p:spPr>
          <a:xfrm rot="1306609">
            <a:off x="6028892" y="3718886"/>
            <a:ext cx="504327" cy="885713"/>
          </a:xfrm>
          <a:prstGeom prst="donut">
            <a:avLst>
              <a:gd name="adj" fmla="val 3623"/>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6" name="TextBox 15"/>
          <p:cNvSpPr txBox="1"/>
          <p:nvPr/>
        </p:nvSpPr>
        <p:spPr>
          <a:xfrm>
            <a:off x="6884108" y="4094328"/>
            <a:ext cx="2138752" cy="369332"/>
          </a:xfrm>
          <a:prstGeom prst="rect">
            <a:avLst/>
          </a:prstGeom>
          <a:noFill/>
        </p:spPr>
        <p:txBody>
          <a:bodyPr wrap="square" rtlCol="0">
            <a:spAutoFit/>
          </a:bodyPr>
          <a:lstStyle/>
          <a:p>
            <a:r>
              <a:rPr lang="en-US" dirty="0" smtClean="0">
                <a:solidFill>
                  <a:srgbClr val="008000"/>
                </a:solidFill>
              </a:rPr>
              <a:t>Occasional actions</a:t>
            </a:r>
            <a:endParaRPr lang="en-US" dirty="0">
              <a:solidFill>
                <a:srgbClr val="008000"/>
              </a:solidFill>
            </a:endParaRPr>
          </a:p>
        </p:txBody>
      </p:sp>
      <p:cxnSp>
        <p:nvCxnSpPr>
          <p:cNvPr id="18" name="Straight Connector 17"/>
          <p:cNvCxnSpPr/>
          <p:nvPr/>
        </p:nvCxnSpPr>
        <p:spPr>
          <a:xfrm flipH="1">
            <a:off x="6498965" y="4315350"/>
            <a:ext cx="38597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5618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Occasional Actions</a:t>
            </a:r>
            <a:endParaRPr lang="en-US" dirty="0"/>
          </a:p>
        </p:txBody>
      </p:sp>
      <p:sp>
        <p:nvSpPr>
          <p:cNvPr id="3" name="Content Placeholder 2"/>
          <p:cNvSpPr>
            <a:spLocks noGrp="1"/>
          </p:cNvSpPr>
          <p:nvPr>
            <p:ph idx="1"/>
          </p:nvPr>
        </p:nvSpPr>
        <p:spPr/>
        <p:txBody>
          <a:bodyPr>
            <a:normAutofit fontScale="70000" lnSpcReduction="20000"/>
          </a:bodyPr>
          <a:lstStyle/>
          <a:p>
            <a:r>
              <a:rPr lang="en-US" b="1" dirty="0" err="1" smtClean="0"/>
              <a:t>Conceptualise</a:t>
            </a:r>
            <a:endParaRPr lang="en-US" b="1" dirty="0"/>
          </a:p>
          <a:p>
            <a:endParaRPr lang="en-US" b="1" dirty="0"/>
          </a:p>
          <a:p>
            <a:r>
              <a:rPr lang="en-US" b="1" dirty="0" smtClean="0"/>
              <a:t>Reappraisal</a:t>
            </a:r>
            <a:r>
              <a:rPr lang="en-US" dirty="0" smtClean="0"/>
              <a:t>: Return </a:t>
            </a:r>
            <a:r>
              <a:rPr lang="en-US" dirty="0"/>
              <a:t>data which fails validation procedures for further appraisal and re-selection.</a:t>
            </a:r>
          </a:p>
          <a:p>
            <a:endParaRPr lang="en-US" dirty="0"/>
          </a:p>
          <a:p>
            <a:r>
              <a:rPr lang="en-US" b="1" dirty="0" smtClean="0"/>
              <a:t>Migration</a:t>
            </a:r>
            <a:r>
              <a:rPr lang="en-US" dirty="0" smtClean="0"/>
              <a:t>: Migrate </a:t>
            </a:r>
            <a:r>
              <a:rPr lang="en-US" dirty="0"/>
              <a:t>data to a different format. This may be done to accord with the storage environment or to ensure the data's immunity from hardware or software obsolescence. </a:t>
            </a:r>
          </a:p>
          <a:p>
            <a:endParaRPr lang="en-US" dirty="0"/>
          </a:p>
          <a:p>
            <a:r>
              <a:rPr lang="en-US" b="1" dirty="0" smtClean="0"/>
              <a:t>Disposal</a:t>
            </a:r>
            <a:r>
              <a:rPr lang="en-US" dirty="0" smtClean="0"/>
              <a:t>: Dispose </a:t>
            </a:r>
            <a:r>
              <a:rPr lang="en-US" dirty="0"/>
              <a:t>of data, which has not been selected for long-term curation and preservation in accordance with documented policies, guidance or legal </a:t>
            </a:r>
            <a:r>
              <a:rPr lang="en-US" dirty="0" smtClean="0"/>
              <a:t>requirements.... </a:t>
            </a:r>
            <a:r>
              <a:rPr lang="en-US" dirty="0"/>
              <a:t>The data's nature may, for legal reasons, necessitate secure destruction.</a:t>
            </a:r>
          </a:p>
          <a:p>
            <a:endParaRPr lang="en-US" dirty="0"/>
          </a:p>
        </p:txBody>
      </p:sp>
    </p:spTree>
    <p:extLst>
      <p:ext uri="{BB962C8B-B14F-4D97-AF65-F5344CB8AC3E}">
        <p14:creationId xmlns:p14="http://schemas.microsoft.com/office/powerpoint/2010/main" val="11914209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586961" y="269687"/>
            <a:ext cx="5970078" cy="5348195"/>
          </a:xfrm>
          <a:prstGeom prst="rect">
            <a:avLst/>
          </a:prstGeom>
        </p:spPr>
      </p:pic>
      <p:sp>
        <p:nvSpPr>
          <p:cNvPr id="2" name="Donut 1"/>
          <p:cNvSpPr/>
          <p:nvPr/>
        </p:nvSpPr>
        <p:spPr>
          <a:xfrm>
            <a:off x="2682475" y="1612384"/>
            <a:ext cx="3048711" cy="3090490"/>
          </a:xfrm>
          <a:prstGeom prst="donut">
            <a:avLst>
              <a:gd name="adj" fmla="val 4171"/>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 name="TextBox 2"/>
          <p:cNvSpPr txBox="1"/>
          <p:nvPr/>
        </p:nvSpPr>
        <p:spPr>
          <a:xfrm>
            <a:off x="6884108" y="2757406"/>
            <a:ext cx="2138752" cy="369332"/>
          </a:xfrm>
          <a:prstGeom prst="rect">
            <a:avLst/>
          </a:prstGeom>
          <a:noFill/>
        </p:spPr>
        <p:txBody>
          <a:bodyPr wrap="square" rtlCol="0">
            <a:spAutoFit/>
          </a:bodyPr>
          <a:lstStyle/>
          <a:p>
            <a:r>
              <a:rPr lang="en-US" dirty="0" smtClean="0">
                <a:solidFill>
                  <a:srgbClr val="FF0000"/>
                </a:solidFill>
              </a:rPr>
              <a:t>Full lifecycle actions</a:t>
            </a:r>
            <a:endParaRPr lang="en-US" dirty="0">
              <a:solidFill>
                <a:srgbClr val="FF0000"/>
              </a:solidFill>
            </a:endParaRPr>
          </a:p>
        </p:txBody>
      </p:sp>
      <p:cxnSp>
        <p:nvCxnSpPr>
          <p:cNvPr id="8" name="Straight Connector 7"/>
          <p:cNvCxnSpPr>
            <a:stCxn id="3" idx="1"/>
          </p:cNvCxnSpPr>
          <p:nvPr/>
        </p:nvCxnSpPr>
        <p:spPr>
          <a:xfrm flipH="1">
            <a:off x="5731187" y="2942072"/>
            <a:ext cx="1152921" cy="1587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a:stCxn id="5" idx="1"/>
          </p:cNvCxnSpPr>
          <p:nvPr/>
        </p:nvCxnSpPr>
        <p:spPr>
          <a:xfrm flipH="1" flipV="1">
            <a:off x="6031949" y="3676540"/>
            <a:ext cx="852159" cy="839"/>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6884108" y="3492713"/>
            <a:ext cx="2138752" cy="369332"/>
          </a:xfrm>
          <a:prstGeom prst="rect">
            <a:avLst/>
          </a:prstGeom>
          <a:noFill/>
        </p:spPr>
        <p:txBody>
          <a:bodyPr wrap="square" rtlCol="0">
            <a:spAutoFit/>
          </a:bodyPr>
          <a:lstStyle/>
          <a:p>
            <a:r>
              <a:rPr lang="en-US" dirty="0" smtClean="0">
                <a:solidFill>
                  <a:srgbClr val="0000FF"/>
                </a:solidFill>
              </a:rPr>
              <a:t>Sequential actions</a:t>
            </a:r>
            <a:endParaRPr lang="en-US" dirty="0">
              <a:solidFill>
                <a:srgbClr val="0000FF"/>
              </a:solidFill>
            </a:endParaRPr>
          </a:p>
        </p:txBody>
      </p:sp>
      <p:sp>
        <p:nvSpPr>
          <p:cNvPr id="9" name="Donut 8"/>
          <p:cNvSpPr/>
          <p:nvPr/>
        </p:nvSpPr>
        <p:spPr>
          <a:xfrm>
            <a:off x="2215865" y="1102963"/>
            <a:ext cx="3983174" cy="4037759"/>
          </a:xfrm>
          <a:prstGeom prst="donut">
            <a:avLst>
              <a:gd name="adj" fmla="val 4171"/>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FF"/>
              </a:solidFill>
            </a:endParaRPr>
          </a:p>
        </p:txBody>
      </p:sp>
      <p:sp>
        <p:nvSpPr>
          <p:cNvPr id="4" name="Frame 3"/>
          <p:cNvSpPr/>
          <p:nvPr/>
        </p:nvSpPr>
        <p:spPr>
          <a:xfrm>
            <a:off x="4076996" y="269687"/>
            <a:ext cx="1470392" cy="666159"/>
          </a:xfrm>
          <a:prstGeom prst="fram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Frame 9"/>
          <p:cNvSpPr/>
          <p:nvPr/>
        </p:nvSpPr>
        <p:spPr>
          <a:xfrm>
            <a:off x="6326635" y="1612384"/>
            <a:ext cx="1215200" cy="666159"/>
          </a:xfrm>
          <a:prstGeom prst="fram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Donut 13"/>
          <p:cNvSpPr/>
          <p:nvPr/>
        </p:nvSpPr>
        <p:spPr>
          <a:xfrm rot="20618857">
            <a:off x="1586962" y="3359019"/>
            <a:ext cx="628904" cy="885713"/>
          </a:xfrm>
          <a:prstGeom prst="donut">
            <a:avLst>
              <a:gd name="adj" fmla="val 3623"/>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5" name="Donut 14"/>
          <p:cNvSpPr/>
          <p:nvPr/>
        </p:nvSpPr>
        <p:spPr>
          <a:xfrm rot="1306609">
            <a:off x="6028892" y="3718886"/>
            <a:ext cx="504327" cy="885713"/>
          </a:xfrm>
          <a:prstGeom prst="donut">
            <a:avLst>
              <a:gd name="adj" fmla="val 3623"/>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6" name="TextBox 15"/>
          <p:cNvSpPr txBox="1"/>
          <p:nvPr/>
        </p:nvSpPr>
        <p:spPr>
          <a:xfrm>
            <a:off x="6884108" y="4094328"/>
            <a:ext cx="2138752" cy="369332"/>
          </a:xfrm>
          <a:prstGeom prst="rect">
            <a:avLst/>
          </a:prstGeom>
          <a:noFill/>
        </p:spPr>
        <p:txBody>
          <a:bodyPr wrap="square" rtlCol="0">
            <a:spAutoFit/>
          </a:bodyPr>
          <a:lstStyle/>
          <a:p>
            <a:r>
              <a:rPr lang="en-US" dirty="0" smtClean="0">
                <a:solidFill>
                  <a:srgbClr val="008000"/>
                </a:solidFill>
              </a:rPr>
              <a:t>Occasional actions</a:t>
            </a:r>
            <a:endParaRPr lang="en-US" dirty="0">
              <a:solidFill>
                <a:srgbClr val="008000"/>
              </a:solidFill>
            </a:endParaRPr>
          </a:p>
        </p:txBody>
      </p:sp>
      <p:cxnSp>
        <p:nvCxnSpPr>
          <p:cNvPr id="18" name="Straight Connector 17"/>
          <p:cNvCxnSpPr/>
          <p:nvPr/>
        </p:nvCxnSpPr>
        <p:spPr>
          <a:xfrm flipH="1">
            <a:off x="6498965" y="4315350"/>
            <a:ext cx="385978"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384307" y="484635"/>
            <a:ext cx="2071916" cy="646331"/>
          </a:xfrm>
          <a:prstGeom prst="rect">
            <a:avLst/>
          </a:prstGeom>
          <a:noFill/>
        </p:spPr>
        <p:txBody>
          <a:bodyPr wrap="square" rtlCol="0">
            <a:spAutoFit/>
          </a:bodyPr>
          <a:lstStyle/>
          <a:p>
            <a:pPr algn="ctr"/>
            <a:r>
              <a:rPr lang="en-US" b="1" dirty="0" smtClean="0"/>
              <a:t>All centered on the data object</a:t>
            </a:r>
            <a:endParaRPr lang="en-US" b="1" dirty="0"/>
          </a:p>
        </p:txBody>
      </p:sp>
      <p:sp>
        <p:nvSpPr>
          <p:cNvPr id="17" name="Donut 16"/>
          <p:cNvSpPr/>
          <p:nvPr/>
        </p:nvSpPr>
        <p:spPr>
          <a:xfrm>
            <a:off x="3729360" y="2695902"/>
            <a:ext cx="906836" cy="919262"/>
          </a:xfrm>
          <a:prstGeom prst="donut">
            <a:avLst>
              <a:gd name="adj" fmla="val 4171"/>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8968192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DCC model</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Pros: </a:t>
            </a:r>
          </a:p>
          <a:p>
            <a:pPr lvl="1"/>
            <a:r>
              <a:rPr lang="en-US" dirty="0" smtClean="0"/>
              <a:t>Remains library/archive focused while also representing earlier stages of data work</a:t>
            </a:r>
          </a:p>
          <a:p>
            <a:pPr lvl="1"/>
            <a:r>
              <a:rPr lang="en-US" dirty="0" smtClean="0"/>
              <a:t>Generalized without being too broad</a:t>
            </a:r>
          </a:p>
          <a:p>
            <a:pPr lvl="1"/>
            <a:r>
              <a:rPr lang="en-US" dirty="0" smtClean="0"/>
              <a:t>Great for administrators – comprehensive way of showing what you want to do</a:t>
            </a:r>
          </a:p>
          <a:p>
            <a:r>
              <a:rPr lang="en-US" dirty="0" smtClean="0"/>
              <a:t>Cons:</a:t>
            </a:r>
          </a:p>
          <a:p>
            <a:pPr lvl="1"/>
            <a:r>
              <a:rPr lang="en-US" dirty="0" smtClean="0"/>
              <a:t>Domain scientists/researchers tend to hate this model (it’s confusing)</a:t>
            </a:r>
          </a:p>
          <a:p>
            <a:pPr lvl="1"/>
            <a:r>
              <a:rPr lang="en-US" dirty="0" smtClean="0"/>
              <a:t>Still does not represent full range of research activities prior to </a:t>
            </a:r>
            <a:r>
              <a:rPr lang="en-US" dirty="0" err="1" smtClean="0"/>
              <a:t>datawork</a:t>
            </a:r>
            <a:r>
              <a:rPr lang="en-US" dirty="0" smtClean="0"/>
              <a:t> (more on this day 3)</a:t>
            </a:r>
            <a:endParaRPr lang="en-US" dirty="0" smtClean="0"/>
          </a:p>
          <a:p>
            <a:endParaRPr lang="en-US" dirty="0" smtClean="0"/>
          </a:p>
          <a:p>
            <a:endParaRPr lang="en-US" dirty="0"/>
          </a:p>
        </p:txBody>
      </p:sp>
    </p:spTree>
    <p:extLst>
      <p:ext uri="{BB962C8B-B14F-4D97-AF65-F5344CB8AC3E}">
        <p14:creationId xmlns:p14="http://schemas.microsoft.com/office/powerpoint/2010/main" val="13283456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314773"/>
            <a:ext cx="7772400" cy="1470025"/>
          </a:xfrm>
        </p:spPr>
        <p:txBody>
          <a:bodyPr>
            <a:normAutofit/>
          </a:bodyPr>
          <a:lstStyle/>
          <a:p>
            <a:r>
              <a:rPr lang="en-US" b="1" dirty="0" smtClean="0"/>
              <a:t>More Lifecycle Models in Practice</a:t>
            </a:r>
            <a:endParaRPr lang="en-US" dirty="0"/>
          </a:p>
        </p:txBody>
      </p:sp>
      <p:pic>
        <p:nvPicPr>
          <p:cNvPr id="5" name="Picture 4" descr="DCWS_Bann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69782"/>
            <a:ext cx="9144000" cy="1088218"/>
          </a:xfrm>
          <a:prstGeom prst="rect">
            <a:avLst/>
          </a:prstGeom>
        </p:spPr>
      </p:pic>
    </p:spTree>
    <p:extLst>
      <p:ext uri="{BB962C8B-B14F-4D97-AF65-F5344CB8AC3E}">
        <p14:creationId xmlns:p14="http://schemas.microsoft.com/office/powerpoint/2010/main" val="275453464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DataOne</a:t>
            </a:r>
            <a:r>
              <a:rPr lang="en-US" dirty="0" smtClean="0"/>
              <a:t>: DCC simplified</a:t>
            </a:r>
            <a:endParaRPr lang="en-US" dirty="0"/>
          </a:p>
        </p:txBody>
      </p:sp>
      <p:pic>
        <p:nvPicPr>
          <p:cNvPr id="4" name="Content Placeholder 3"/>
          <p:cNvPicPr>
            <a:picLocks noGrp="1" noChangeAspect="1"/>
          </p:cNvPicPr>
          <p:nvPr>
            <p:ph idx="1"/>
          </p:nvPr>
        </p:nvPicPr>
        <p:blipFill>
          <a:blip r:embed="rId3"/>
          <a:srcRect t="-11322" b="-11322"/>
          <a:stretch>
            <a:fillRect/>
          </a:stretch>
        </p:blipFill>
        <p:spPr>
          <a:xfrm>
            <a:off x="400756" y="1374424"/>
            <a:ext cx="8229600" cy="4525963"/>
          </a:xfrm>
        </p:spPr>
      </p:pic>
    </p:spTree>
    <p:extLst>
      <p:ext uri="{BB962C8B-B14F-4D97-AF65-F5344CB8AC3E}">
        <p14:creationId xmlns:p14="http://schemas.microsoft.com/office/powerpoint/2010/main" val="931500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 Geological Survey</a:t>
            </a:r>
            <a:endParaRPr lang="en-US" dirty="0"/>
          </a:p>
        </p:txBody>
      </p:sp>
      <p:pic>
        <p:nvPicPr>
          <p:cNvPr id="4" name="Content Placeholder 3" descr="USGSlifecycle.tiff"/>
          <p:cNvPicPr>
            <a:picLocks noGrp="1" noChangeAspect="1"/>
          </p:cNvPicPr>
          <p:nvPr>
            <p:ph idx="1"/>
          </p:nvPr>
        </p:nvPicPr>
        <p:blipFill>
          <a:blip r:embed="rId2">
            <a:extLst>
              <a:ext uri="{28A0092B-C50C-407E-A947-70E740481C1C}">
                <a14:useLocalDpi xmlns:a14="http://schemas.microsoft.com/office/drawing/2010/main" val="0"/>
              </a:ext>
            </a:extLst>
          </a:blip>
          <a:srcRect t="-36064" b="-36064"/>
          <a:stretch>
            <a:fillRect/>
          </a:stretch>
        </p:blipFill>
        <p:spPr/>
      </p:pic>
    </p:spTree>
    <p:extLst>
      <p:ext uri="{BB962C8B-B14F-4D97-AF65-F5344CB8AC3E}">
        <p14:creationId xmlns:p14="http://schemas.microsoft.com/office/powerpoint/2010/main" val="488351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Documentation Initiative model</a:t>
            </a:r>
            <a:endParaRPr lang="en-US" dirty="0"/>
          </a:p>
        </p:txBody>
      </p:sp>
      <p:pic>
        <p:nvPicPr>
          <p:cNvPr id="4" name="Content Placeholder 3" descr="DDIModel.tiff"/>
          <p:cNvPicPr>
            <a:picLocks noGrp="1" noChangeAspect="1"/>
          </p:cNvPicPr>
          <p:nvPr>
            <p:ph idx="1"/>
          </p:nvPr>
        </p:nvPicPr>
        <p:blipFill>
          <a:blip r:embed="rId2">
            <a:extLst>
              <a:ext uri="{28A0092B-C50C-407E-A947-70E740481C1C}">
                <a14:useLocalDpi xmlns:a14="http://schemas.microsoft.com/office/drawing/2010/main" val="0"/>
              </a:ext>
            </a:extLst>
          </a:blip>
          <a:srcRect t="-55095" b="-55095"/>
          <a:stretch>
            <a:fillRect/>
          </a:stretch>
        </p:blipFill>
        <p:spPr/>
      </p:pic>
      <p:sp>
        <p:nvSpPr>
          <p:cNvPr id="5" name="TextBox 4"/>
          <p:cNvSpPr txBox="1"/>
          <p:nvPr/>
        </p:nvSpPr>
        <p:spPr>
          <a:xfrm>
            <a:off x="6067778" y="5192889"/>
            <a:ext cx="2737555" cy="369332"/>
          </a:xfrm>
          <a:prstGeom prst="rect">
            <a:avLst/>
          </a:prstGeom>
          <a:noFill/>
        </p:spPr>
        <p:txBody>
          <a:bodyPr wrap="square" rtlCol="0">
            <a:spAutoFit/>
          </a:bodyPr>
          <a:lstStyle/>
          <a:p>
            <a:pPr algn="r"/>
            <a:r>
              <a:rPr lang="en-US" dirty="0" smtClean="0"/>
              <a:t>From Ball 2012</a:t>
            </a:r>
            <a:endParaRPr lang="en-US" dirty="0"/>
          </a:p>
        </p:txBody>
      </p:sp>
    </p:spTree>
    <p:extLst>
      <p:ext uri="{BB962C8B-B14F-4D97-AF65-F5344CB8AC3E}">
        <p14:creationId xmlns:p14="http://schemas.microsoft.com/office/powerpoint/2010/main" val="507563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your data grow?”</a:t>
            </a:r>
            <a:endParaRPr lang="en-US" dirty="0"/>
          </a:p>
        </p:txBody>
      </p:sp>
      <p:pic>
        <p:nvPicPr>
          <p:cNvPr id="4" name="Picture 3" descr="455028a-i2.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1445" y="1417638"/>
            <a:ext cx="5080000" cy="4216400"/>
          </a:xfrm>
          <a:prstGeom prst="rect">
            <a:avLst/>
          </a:prstGeom>
        </p:spPr>
      </p:pic>
      <p:sp>
        <p:nvSpPr>
          <p:cNvPr id="5" name="TextBox 4"/>
          <p:cNvSpPr txBox="1"/>
          <p:nvPr/>
        </p:nvSpPr>
        <p:spPr>
          <a:xfrm>
            <a:off x="7196667" y="4987707"/>
            <a:ext cx="1820333" cy="646331"/>
          </a:xfrm>
          <a:prstGeom prst="rect">
            <a:avLst/>
          </a:prstGeom>
          <a:noFill/>
        </p:spPr>
        <p:txBody>
          <a:bodyPr wrap="square" rtlCol="0">
            <a:spAutoFit/>
          </a:bodyPr>
          <a:lstStyle/>
          <a:p>
            <a:r>
              <a:rPr lang="en-US" dirty="0" smtClean="0"/>
              <a:t>From </a:t>
            </a:r>
          </a:p>
          <a:p>
            <a:r>
              <a:rPr lang="en-US" dirty="0" smtClean="0"/>
              <a:t>Lynch, 2008</a:t>
            </a:r>
            <a:endParaRPr lang="en-US" dirty="0"/>
          </a:p>
        </p:txBody>
      </p:sp>
    </p:spTree>
    <p:extLst>
      <p:ext uri="{BB962C8B-B14F-4D97-AF65-F5344CB8AC3E}">
        <p14:creationId xmlns:p14="http://schemas.microsoft.com/office/powerpoint/2010/main" val="2471246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 way of </a:t>
            </a:r>
            <a:r>
              <a:rPr lang="en-US" dirty="0" smtClean="0"/>
              <a:t>modeling provenance less abstractly</a:t>
            </a:r>
            <a:endParaRPr lang="en-US" dirty="0"/>
          </a:p>
        </p:txBody>
      </p:sp>
      <p:pic>
        <p:nvPicPr>
          <p:cNvPr id="4" name="Picture 3"/>
          <p:cNvPicPr>
            <a:picLocks noChangeAspect="1"/>
          </p:cNvPicPr>
          <p:nvPr/>
        </p:nvPicPr>
        <p:blipFill>
          <a:blip r:embed="rId3"/>
          <a:stretch>
            <a:fillRect/>
          </a:stretch>
        </p:blipFill>
        <p:spPr>
          <a:xfrm>
            <a:off x="316093" y="2469444"/>
            <a:ext cx="3357304" cy="2074334"/>
          </a:xfrm>
          <a:prstGeom prst="rect">
            <a:avLst/>
          </a:prstGeom>
        </p:spPr>
      </p:pic>
      <p:pic>
        <p:nvPicPr>
          <p:cNvPr id="5" name="Content Placeholder 3"/>
          <p:cNvPicPr>
            <a:picLocks noGrp="1" noChangeAspect="1"/>
          </p:cNvPicPr>
          <p:nvPr>
            <p:ph idx="1"/>
          </p:nvPr>
        </p:nvPicPr>
        <p:blipFill>
          <a:blip r:embed="rId4"/>
          <a:srcRect t="-11322" b="-11322"/>
          <a:stretch>
            <a:fillRect/>
          </a:stretch>
        </p:blipFill>
        <p:spPr>
          <a:xfrm>
            <a:off x="5392400" y="2568222"/>
            <a:ext cx="3620001" cy="1990861"/>
          </a:xfrm>
        </p:spPr>
      </p:pic>
      <p:sp>
        <p:nvSpPr>
          <p:cNvPr id="6" name="Right Arrow 5"/>
          <p:cNvSpPr/>
          <p:nvPr/>
        </p:nvSpPr>
        <p:spPr>
          <a:xfrm>
            <a:off x="4242231" y="3386667"/>
            <a:ext cx="643401" cy="45155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9698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stansmith2.tiff"/>
          <p:cNvPicPr>
            <a:picLocks noGrp="1" noChangeAspect="1"/>
          </p:cNvPicPr>
          <p:nvPr>
            <p:ph idx="1"/>
          </p:nvPr>
        </p:nvPicPr>
        <p:blipFill>
          <a:blip r:embed="rId3">
            <a:extLst>
              <a:ext uri="{28A0092B-C50C-407E-A947-70E740481C1C}">
                <a14:useLocalDpi xmlns:a14="http://schemas.microsoft.com/office/drawing/2010/main" val="0"/>
              </a:ext>
            </a:extLst>
          </a:blip>
          <a:srcRect l="-9453" r="-9453"/>
          <a:stretch>
            <a:fillRect/>
          </a:stretch>
        </p:blipFill>
        <p:spPr>
          <a:xfrm>
            <a:off x="127680" y="1758772"/>
            <a:ext cx="5927099" cy="3260019"/>
          </a:xfrm>
          <a:prstGeom prst="rect">
            <a:avLst/>
          </a:prstGeom>
        </p:spPr>
      </p:pic>
      <p:pic>
        <p:nvPicPr>
          <p:cNvPr id="7" name="Picture 6" descr="imgr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4779" y="1417638"/>
            <a:ext cx="2632021" cy="1584677"/>
          </a:xfrm>
          <a:prstGeom prst="rect">
            <a:avLst/>
          </a:prstGeom>
        </p:spPr>
      </p:pic>
      <p:sp>
        <p:nvSpPr>
          <p:cNvPr id="8" name="Title 1"/>
          <p:cNvSpPr>
            <a:spLocks noGrp="1"/>
          </p:cNvSpPr>
          <p:nvPr>
            <p:ph type="title"/>
          </p:nvPr>
        </p:nvSpPr>
        <p:spPr/>
        <p:txBody>
          <a:bodyPr/>
          <a:lstStyle/>
          <a:p>
            <a:r>
              <a:rPr lang="en-US" dirty="0" smtClean="0">
                <a:solidFill>
                  <a:srgbClr val="D9D9D9"/>
                </a:solidFill>
              </a:rPr>
              <a:t>Content, </a:t>
            </a:r>
            <a:r>
              <a:rPr lang="en-US" dirty="0" smtClean="0"/>
              <a:t>Context</a:t>
            </a:r>
            <a:r>
              <a:rPr lang="en-US" dirty="0" smtClean="0">
                <a:solidFill>
                  <a:srgbClr val="D9D9D9"/>
                </a:solidFill>
              </a:rPr>
              <a:t>, and </a:t>
            </a:r>
            <a:r>
              <a:rPr lang="en-US" dirty="0" smtClean="0">
                <a:solidFill>
                  <a:schemeClr val="bg1">
                    <a:lumMod val="85000"/>
                  </a:schemeClr>
                </a:solidFill>
              </a:rPr>
              <a:t>Structure</a:t>
            </a:r>
            <a:endParaRPr lang="en-US" dirty="0">
              <a:solidFill>
                <a:schemeClr val="bg1">
                  <a:lumMod val="85000"/>
                </a:schemeClr>
              </a:solidFill>
            </a:endParaRPr>
          </a:p>
        </p:txBody>
      </p:sp>
      <p:pic>
        <p:nvPicPr>
          <p:cNvPr id="9" name="Picture 8"/>
          <p:cNvPicPr>
            <a:picLocks noChangeAspect="1"/>
          </p:cNvPicPr>
          <p:nvPr/>
        </p:nvPicPr>
        <p:blipFill>
          <a:blip r:embed="rId5"/>
          <a:stretch>
            <a:fillRect/>
          </a:stretch>
        </p:blipFill>
        <p:spPr>
          <a:xfrm>
            <a:off x="6195283" y="3002315"/>
            <a:ext cx="2044545" cy="2726060"/>
          </a:xfrm>
          <a:prstGeom prst="rect">
            <a:avLst/>
          </a:prstGeom>
        </p:spPr>
      </p:pic>
    </p:spTree>
    <p:extLst>
      <p:ext uri="{BB962C8B-B14F-4D97-AF65-F5344CB8AC3E}">
        <p14:creationId xmlns:p14="http://schemas.microsoft.com/office/powerpoint/2010/main" val="1341860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314773"/>
            <a:ext cx="7772400" cy="1470025"/>
          </a:xfrm>
        </p:spPr>
        <p:txBody>
          <a:bodyPr>
            <a:normAutofit/>
          </a:bodyPr>
          <a:lstStyle/>
          <a:p>
            <a:r>
              <a:rPr lang="en-US" b="1" dirty="0" smtClean="0"/>
              <a:t>OAIS Reference Model</a:t>
            </a:r>
            <a:endParaRPr lang="en-US" dirty="0"/>
          </a:p>
        </p:txBody>
      </p:sp>
      <p:pic>
        <p:nvPicPr>
          <p:cNvPr id="5" name="Picture 4" descr="DCWS_Bann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69782"/>
            <a:ext cx="9144000" cy="1088218"/>
          </a:xfrm>
          <a:prstGeom prst="rect">
            <a:avLst/>
          </a:prstGeom>
        </p:spPr>
      </p:pic>
    </p:spTree>
    <p:extLst>
      <p:ext uri="{BB962C8B-B14F-4D97-AF65-F5344CB8AC3E}">
        <p14:creationId xmlns:p14="http://schemas.microsoft.com/office/powerpoint/2010/main" val="13463163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OAIS Reference Model	</a:t>
            </a:r>
            <a:endParaRPr lang="en-US" dirty="0"/>
          </a:p>
        </p:txBody>
      </p:sp>
      <p:sp>
        <p:nvSpPr>
          <p:cNvPr id="3" name="Content Placeholder 2"/>
          <p:cNvSpPr>
            <a:spLocks noGrp="1"/>
          </p:cNvSpPr>
          <p:nvPr>
            <p:ph idx="1"/>
          </p:nvPr>
        </p:nvSpPr>
        <p:spPr/>
        <p:txBody>
          <a:bodyPr>
            <a:normAutofit/>
          </a:bodyPr>
          <a:lstStyle/>
          <a:p>
            <a:r>
              <a:rPr lang="en-US" dirty="0" smtClean="0"/>
              <a:t>ISO 14721:2003</a:t>
            </a:r>
          </a:p>
          <a:p>
            <a:pPr lvl="1"/>
            <a:r>
              <a:rPr lang="en-US" dirty="0" smtClean="0"/>
              <a:t>conceptual </a:t>
            </a:r>
            <a:r>
              <a:rPr lang="en-US" dirty="0"/>
              <a:t>framework </a:t>
            </a:r>
            <a:r>
              <a:rPr lang="en-US" dirty="0" smtClean="0"/>
              <a:t>of a </a:t>
            </a:r>
            <a:r>
              <a:rPr lang="en-US" dirty="0"/>
              <a:t>preservation system</a:t>
            </a:r>
          </a:p>
          <a:p>
            <a:pPr lvl="1"/>
            <a:r>
              <a:rPr lang="en-US" dirty="0" smtClean="0"/>
              <a:t>accommodates both digital and analog data</a:t>
            </a:r>
          </a:p>
          <a:p>
            <a:pPr lvl="1"/>
            <a:r>
              <a:rPr lang="en-US" dirty="0" smtClean="0"/>
              <a:t>Prioritizes information for a ‘designated community’</a:t>
            </a:r>
          </a:p>
          <a:p>
            <a:r>
              <a:rPr lang="en-US" dirty="0"/>
              <a:t>A </a:t>
            </a:r>
            <a:r>
              <a:rPr lang="en-US" dirty="0" smtClean="0"/>
              <a:t>vocabulary </a:t>
            </a:r>
            <a:r>
              <a:rPr lang="en-US" dirty="0"/>
              <a:t>of </a:t>
            </a:r>
            <a:r>
              <a:rPr lang="en-US" i="1" dirty="0" smtClean="0"/>
              <a:t>“terms </a:t>
            </a:r>
            <a:r>
              <a:rPr lang="en-US" i="1" dirty="0"/>
              <a:t>that are not already overloaded with meaning so as to reduce conveying unintended </a:t>
            </a:r>
            <a:r>
              <a:rPr lang="en-US" i="1" dirty="0" smtClean="0"/>
              <a:t>meanings”</a:t>
            </a:r>
            <a:endParaRPr lang="en-US" i="1" dirty="0"/>
          </a:p>
          <a:p>
            <a:pPr lvl="1"/>
            <a:endParaRPr lang="en-US" dirty="0"/>
          </a:p>
        </p:txBody>
      </p:sp>
    </p:spTree>
    <p:extLst>
      <p:ext uri="{BB962C8B-B14F-4D97-AF65-F5344CB8AC3E}">
        <p14:creationId xmlns:p14="http://schemas.microsoft.com/office/powerpoint/2010/main" val="1963077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OAIS Reference Model</a:t>
            </a:r>
            <a:endParaRPr lang="en-US" dirty="0"/>
          </a:p>
        </p:txBody>
      </p:sp>
      <p:pic>
        <p:nvPicPr>
          <p:cNvPr id="4" name="Content Placeholder 3"/>
          <p:cNvPicPr>
            <a:picLocks noGrp="1" noChangeAspect="1"/>
          </p:cNvPicPr>
          <p:nvPr>
            <p:ph idx="1"/>
          </p:nvPr>
        </p:nvPicPr>
        <p:blipFill>
          <a:blip r:embed="rId3"/>
          <a:srcRect l="702" r="702"/>
          <a:stretch>
            <a:fillRect/>
          </a:stretch>
        </p:blipFill>
        <p:spPr>
          <a:xfrm>
            <a:off x="1144494" y="1600201"/>
            <a:ext cx="7103035" cy="3906396"/>
          </a:xfrm>
        </p:spPr>
      </p:pic>
    </p:spTree>
    <p:extLst>
      <p:ext uri="{BB962C8B-B14F-4D97-AF65-F5344CB8AC3E}">
        <p14:creationId xmlns:p14="http://schemas.microsoft.com/office/powerpoint/2010/main" val="1107453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OAIS Reference Model	</a:t>
            </a:r>
            <a:endParaRPr lang="en-US" dirty="0"/>
          </a:p>
        </p:txBody>
      </p:sp>
      <p:sp>
        <p:nvSpPr>
          <p:cNvPr id="3" name="Content Placeholder 2"/>
          <p:cNvSpPr>
            <a:spLocks noGrp="1"/>
          </p:cNvSpPr>
          <p:nvPr>
            <p:ph idx="1"/>
          </p:nvPr>
        </p:nvSpPr>
        <p:spPr/>
        <p:txBody>
          <a:bodyPr/>
          <a:lstStyle/>
          <a:p>
            <a:r>
              <a:rPr lang="en-US" dirty="0" smtClean="0"/>
              <a:t>Pros: </a:t>
            </a:r>
          </a:p>
          <a:p>
            <a:pPr lvl="1"/>
            <a:r>
              <a:rPr lang="en-US" dirty="0" smtClean="0"/>
              <a:t>Good high-level model of preservation system</a:t>
            </a:r>
          </a:p>
          <a:p>
            <a:pPr lvl="1"/>
            <a:r>
              <a:rPr lang="en-US" dirty="0" smtClean="0"/>
              <a:t>Broadly adopted by </a:t>
            </a:r>
            <a:r>
              <a:rPr lang="en-US" dirty="0" smtClean="0"/>
              <a:t>a range of institutions</a:t>
            </a:r>
          </a:p>
          <a:p>
            <a:pPr lvl="1"/>
            <a:r>
              <a:rPr lang="en-US" dirty="0" smtClean="0"/>
              <a:t>Common terminology</a:t>
            </a:r>
          </a:p>
          <a:p>
            <a:pPr lvl="1"/>
            <a:r>
              <a:rPr lang="en-US" dirty="0" smtClean="0"/>
              <a:t>Very </a:t>
            </a:r>
            <a:r>
              <a:rPr lang="en-US" dirty="0" smtClean="0"/>
              <a:t>library/archives oriented</a:t>
            </a:r>
          </a:p>
          <a:p>
            <a:pPr lvl="1"/>
            <a:r>
              <a:rPr lang="en-US" dirty="0" smtClean="0"/>
              <a:t>Concentrating on the needs of a “designated community” can help focus curatorial goals and </a:t>
            </a:r>
            <a:r>
              <a:rPr lang="en-US" dirty="0" smtClean="0"/>
              <a:t>priorities</a:t>
            </a:r>
            <a:endParaRPr lang="en-US" dirty="0" smtClean="0"/>
          </a:p>
          <a:p>
            <a:pPr lvl="1"/>
            <a:endParaRPr lang="en-US" dirty="0" smtClean="0"/>
          </a:p>
          <a:p>
            <a:endParaRPr lang="en-US" dirty="0"/>
          </a:p>
        </p:txBody>
      </p:sp>
    </p:spTree>
    <p:extLst>
      <p:ext uri="{BB962C8B-B14F-4D97-AF65-F5344CB8AC3E}">
        <p14:creationId xmlns:p14="http://schemas.microsoft.com/office/powerpoint/2010/main" val="6424308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2367</TotalTime>
  <Words>1156</Words>
  <Application>Microsoft Macintosh PowerPoint</Application>
  <PresentationFormat>On-screen Show (4:3)</PresentationFormat>
  <Paragraphs>129</Paragraphs>
  <Slides>28</Slides>
  <Notes>10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Reference models, lifecycles and workflows: Overview of data curation lifecycle models</vt:lpstr>
      <vt:lpstr>Why lifecycles?</vt:lpstr>
      <vt:lpstr>“How do your data grow?”</vt:lpstr>
      <vt:lpstr>A way of modeling provenance less abstractly</vt:lpstr>
      <vt:lpstr>Content, Context, and Structure</vt:lpstr>
      <vt:lpstr>OAIS Reference Model</vt:lpstr>
      <vt:lpstr>OAIS Reference Model </vt:lpstr>
      <vt:lpstr>OAIS Reference Model</vt:lpstr>
      <vt:lpstr>OAIS Reference Model </vt:lpstr>
      <vt:lpstr>OAIS Reference Model </vt:lpstr>
      <vt:lpstr>DCC Lifecycle Model</vt:lpstr>
      <vt:lpstr>DCC Lifecycle Model</vt:lpstr>
      <vt:lpstr>PowerPoint Presentation</vt:lpstr>
      <vt:lpstr>PowerPoint Presentation</vt:lpstr>
      <vt:lpstr>Full Lifecycle Actions</vt:lpstr>
      <vt:lpstr>Full Lifecycle Actions</vt:lpstr>
      <vt:lpstr>PowerPoint Presentation</vt:lpstr>
      <vt:lpstr>Sequential Actions</vt:lpstr>
      <vt:lpstr>Sequential Actions</vt:lpstr>
      <vt:lpstr>Sequential Actions</vt:lpstr>
      <vt:lpstr>PowerPoint Presentation</vt:lpstr>
      <vt:lpstr>Occasional Actions</vt:lpstr>
      <vt:lpstr>PowerPoint Presentation</vt:lpstr>
      <vt:lpstr>DCC model</vt:lpstr>
      <vt:lpstr>More Lifecycle Models in Practice</vt:lpstr>
      <vt:lpstr>DataOne: DCC simplified</vt:lpstr>
      <vt:lpstr>US Geological Survey</vt:lpstr>
      <vt:lpstr>Data Documentation Initiative model</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Workflows</dc:title>
  <dc:creator>Nic Weber</dc:creator>
  <cp:lastModifiedBy>andrea thomer</cp:lastModifiedBy>
  <cp:revision>36</cp:revision>
  <cp:lastPrinted>2014-12-29T20:59:13Z</cp:lastPrinted>
  <dcterms:created xsi:type="dcterms:W3CDTF">2014-12-23T22:24:41Z</dcterms:created>
  <dcterms:modified xsi:type="dcterms:W3CDTF">2015-01-19T16:05:00Z</dcterms:modified>
</cp:coreProperties>
</file>